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2.xml" ContentType="application/vnd.openxmlformats-officedocument.them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1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1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1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1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16.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1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1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1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20.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2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2.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2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2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2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2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27.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2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2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3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3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32.xml" ContentType="application/vnd.openxmlformats-officedocument.presentationml.notesSlide+xml"/>
  <Override PartName="/ppt/tags/tag168.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308" r:id="rId3"/>
    <p:sldId id="263" r:id="rId4"/>
    <p:sldId id="300" r:id="rId5"/>
    <p:sldId id="264" r:id="rId6"/>
    <p:sldId id="305" r:id="rId7"/>
    <p:sldId id="304" r:id="rId8"/>
    <p:sldId id="318" r:id="rId9"/>
    <p:sldId id="306" r:id="rId10"/>
    <p:sldId id="315" r:id="rId11"/>
    <p:sldId id="316" r:id="rId12"/>
    <p:sldId id="299" r:id="rId13"/>
    <p:sldId id="317" r:id="rId14"/>
    <p:sldId id="301" r:id="rId15"/>
    <p:sldId id="330" r:id="rId16"/>
    <p:sldId id="309" r:id="rId17"/>
    <p:sldId id="268" r:id="rId18"/>
    <p:sldId id="312" r:id="rId19"/>
    <p:sldId id="313" r:id="rId20"/>
    <p:sldId id="320" r:id="rId21"/>
    <p:sldId id="321" r:id="rId22"/>
    <p:sldId id="322" r:id="rId23"/>
    <p:sldId id="325" r:id="rId24"/>
    <p:sldId id="324" r:id="rId25"/>
    <p:sldId id="282" r:id="rId26"/>
    <p:sldId id="327" r:id="rId27"/>
    <p:sldId id="277" r:id="rId28"/>
    <p:sldId id="310" r:id="rId29"/>
    <p:sldId id="290" r:id="rId30"/>
    <p:sldId id="314" r:id="rId31"/>
    <p:sldId id="293" r:id="rId32"/>
    <p:sldId id="289" r:id="rId33"/>
    <p:sldId id="291" r:id="rId34"/>
    <p:sldId id="294" r:id="rId35"/>
    <p:sldId id="297" r:id="rId36"/>
    <p:sldId id="292" r:id="rId37"/>
    <p:sldId id="281" r:id="rId38"/>
    <p:sldId id="288" r:id="rId39"/>
    <p:sldId id="32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12</a:t>
            </a:fld>
            <a:endParaRPr lang="zh-CN" altLang="en-US"/>
          </a:p>
        </p:txBody>
      </p:sp>
    </p:spTree>
    <p:extLst>
      <p:ext uri="{BB962C8B-B14F-4D97-AF65-F5344CB8AC3E}">
        <p14:creationId xmlns:p14="http://schemas.microsoft.com/office/powerpoint/2010/main" val="54900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13</a:t>
            </a:fld>
            <a:endParaRPr lang="zh-CN" altLang="en-US"/>
          </a:p>
        </p:txBody>
      </p:sp>
    </p:spTree>
    <p:extLst>
      <p:ext uri="{BB962C8B-B14F-4D97-AF65-F5344CB8AC3E}">
        <p14:creationId xmlns:p14="http://schemas.microsoft.com/office/powerpoint/2010/main" val="3692978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14</a:t>
            </a:fld>
            <a:endParaRPr lang="zh-CN" altLang="en-US"/>
          </a:p>
        </p:txBody>
      </p:sp>
    </p:spTree>
    <p:extLst>
      <p:ext uri="{BB962C8B-B14F-4D97-AF65-F5344CB8AC3E}">
        <p14:creationId xmlns:p14="http://schemas.microsoft.com/office/powerpoint/2010/main" val="258805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18</a:t>
            </a:fld>
            <a:endParaRPr lang="zh-CN" altLang="en-US"/>
          </a:p>
        </p:txBody>
      </p:sp>
    </p:spTree>
    <p:extLst>
      <p:ext uri="{BB962C8B-B14F-4D97-AF65-F5344CB8AC3E}">
        <p14:creationId xmlns:p14="http://schemas.microsoft.com/office/powerpoint/2010/main" val="816926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19</a:t>
            </a:fld>
            <a:endParaRPr lang="zh-CN" altLang="en-US"/>
          </a:p>
        </p:txBody>
      </p:sp>
    </p:spTree>
    <p:extLst>
      <p:ext uri="{BB962C8B-B14F-4D97-AF65-F5344CB8AC3E}">
        <p14:creationId xmlns:p14="http://schemas.microsoft.com/office/powerpoint/2010/main" val="86473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20</a:t>
            </a:fld>
            <a:endParaRPr lang="zh-CN" altLang="en-US"/>
          </a:p>
        </p:txBody>
      </p:sp>
    </p:spTree>
    <p:extLst>
      <p:ext uri="{BB962C8B-B14F-4D97-AF65-F5344CB8AC3E}">
        <p14:creationId xmlns:p14="http://schemas.microsoft.com/office/powerpoint/2010/main" val="337647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21</a:t>
            </a:fld>
            <a:endParaRPr lang="zh-CN" altLang="en-US"/>
          </a:p>
        </p:txBody>
      </p:sp>
    </p:spTree>
    <p:extLst>
      <p:ext uri="{BB962C8B-B14F-4D97-AF65-F5344CB8AC3E}">
        <p14:creationId xmlns:p14="http://schemas.microsoft.com/office/powerpoint/2010/main" val="136452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22</a:t>
            </a:fld>
            <a:endParaRPr lang="zh-CN" altLang="en-US"/>
          </a:p>
        </p:txBody>
      </p:sp>
    </p:spTree>
    <p:extLst>
      <p:ext uri="{BB962C8B-B14F-4D97-AF65-F5344CB8AC3E}">
        <p14:creationId xmlns:p14="http://schemas.microsoft.com/office/powerpoint/2010/main" val="72587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23</a:t>
            </a:fld>
            <a:endParaRPr lang="zh-CN" altLang="en-US"/>
          </a:p>
        </p:txBody>
      </p:sp>
    </p:spTree>
    <p:extLst>
      <p:ext uri="{BB962C8B-B14F-4D97-AF65-F5344CB8AC3E}">
        <p14:creationId xmlns:p14="http://schemas.microsoft.com/office/powerpoint/2010/main" val="42630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a:t>
            </a:fld>
            <a:endParaRPr lang="zh-CN" altLang="en-US"/>
          </a:p>
        </p:txBody>
      </p:sp>
    </p:spTree>
    <p:extLst>
      <p:ext uri="{BB962C8B-B14F-4D97-AF65-F5344CB8AC3E}">
        <p14:creationId xmlns:p14="http://schemas.microsoft.com/office/powerpoint/2010/main" val="2545292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24</a:t>
            </a:fld>
            <a:endParaRPr lang="zh-CN" altLang="en-US"/>
          </a:p>
        </p:txBody>
      </p:sp>
    </p:spTree>
    <p:extLst>
      <p:ext uri="{BB962C8B-B14F-4D97-AF65-F5344CB8AC3E}">
        <p14:creationId xmlns:p14="http://schemas.microsoft.com/office/powerpoint/2010/main" val="387285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25</a:t>
            </a:fld>
            <a:endParaRPr lang="zh-CN" altLang="en-US"/>
          </a:p>
        </p:txBody>
      </p:sp>
    </p:spTree>
    <p:extLst>
      <p:ext uri="{BB962C8B-B14F-4D97-AF65-F5344CB8AC3E}">
        <p14:creationId xmlns:p14="http://schemas.microsoft.com/office/powerpoint/2010/main" val="43697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26</a:t>
            </a:fld>
            <a:endParaRPr lang="zh-CN" altLang="en-US"/>
          </a:p>
        </p:txBody>
      </p:sp>
    </p:spTree>
    <p:extLst>
      <p:ext uri="{BB962C8B-B14F-4D97-AF65-F5344CB8AC3E}">
        <p14:creationId xmlns:p14="http://schemas.microsoft.com/office/powerpoint/2010/main" val="829590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27</a:t>
            </a:fld>
            <a:endParaRPr lang="zh-CN" altLang="en-US"/>
          </a:p>
        </p:txBody>
      </p:sp>
    </p:spTree>
    <p:extLst>
      <p:ext uri="{BB962C8B-B14F-4D97-AF65-F5344CB8AC3E}">
        <p14:creationId xmlns:p14="http://schemas.microsoft.com/office/powerpoint/2010/main" val="2639592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29</a:t>
            </a:fld>
            <a:endParaRPr lang="zh-CN" altLang="en-US"/>
          </a:p>
        </p:txBody>
      </p:sp>
    </p:spTree>
    <p:extLst>
      <p:ext uri="{BB962C8B-B14F-4D97-AF65-F5344CB8AC3E}">
        <p14:creationId xmlns:p14="http://schemas.microsoft.com/office/powerpoint/2010/main" val="374452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30</a:t>
            </a:fld>
            <a:endParaRPr lang="zh-CN" altLang="en-US"/>
          </a:p>
        </p:txBody>
      </p:sp>
    </p:spTree>
    <p:extLst>
      <p:ext uri="{BB962C8B-B14F-4D97-AF65-F5344CB8AC3E}">
        <p14:creationId xmlns:p14="http://schemas.microsoft.com/office/powerpoint/2010/main" val="2311891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32</a:t>
            </a:fld>
            <a:endParaRPr lang="zh-CN" altLang="en-US"/>
          </a:p>
        </p:txBody>
      </p:sp>
    </p:spTree>
    <p:extLst>
      <p:ext uri="{BB962C8B-B14F-4D97-AF65-F5344CB8AC3E}">
        <p14:creationId xmlns:p14="http://schemas.microsoft.com/office/powerpoint/2010/main" val="1542186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33</a:t>
            </a:fld>
            <a:endParaRPr lang="zh-CN" altLang="en-US"/>
          </a:p>
        </p:txBody>
      </p:sp>
    </p:spTree>
    <p:extLst>
      <p:ext uri="{BB962C8B-B14F-4D97-AF65-F5344CB8AC3E}">
        <p14:creationId xmlns:p14="http://schemas.microsoft.com/office/powerpoint/2010/main" val="40725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34</a:t>
            </a:fld>
            <a:endParaRPr lang="zh-CN" altLang="en-US"/>
          </a:p>
        </p:txBody>
      </p:sp>
    </p:spTree>
    <p:extLst>
      <p:ext uri="{BB962C8B-B14F-4D97-AF65-F5344CB8AC3E}">
        <p14:creationId xmlns:p14="http://schemas.microsoft.com/office/powerpoint/2010/main" val="1121851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35</a:t>
            </a:fld>
            <a:endParaRPr lang="zh-CN" altLang="en-US"/>
          </a:p>
        </p:txBody>
      </p:sp>
    </p:spTree>
    <p:extLst>
      <p:ext uri="{BB962C8B-B14F-4D97-AF65-F5344CB8AC3E}">
        <p14:creationId xmlns:p14="http://schemas.microsoft.com/office/powerpoint/2010/main" val="420332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36</a:t>
            </a:fld>
            <a:endParaRPr lang="zh-CN" altLang="en-US"/>
          </a:p>
        </p:txBody>
      </p:sp>
    </p:spTree>
    <p:extLst>
      <p:ext uri="{BB962C8B-B14F-4D97-AF65-F5344CB8AC3E}">
        <p14:creationId xmlns:p14="http://schemas.microsoft.com/office/powerpoint/2010/main" val="3619791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37</a:t>
            </a:fld>
            <a:endParaRPr lang="zh-CN" altLang="en-US"/>
          </a:p>
        </p:txBody>
      </p:sp>
    </p:spTree>
    <p:extLst>
      <p:ext uri="{BB962C8B-B14F-4D97-AF65-F5344CB8AC3E}">
        <p14:creationId xmlns:p14="http://schemas.microsoft.com/office/powerpoint/2010/main" val="2906865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38</a:t>
            </a:fld>
            <a:endParaRPr lang="zh-CN" altLang="en-US"/>
          </a:p>
        </p:txBody>
      </p:sp>
    </p:spTree>
    <p:extLst>
      <p:ext uri="{BB962C8B-B14F-4D97-AF65-F5344CB8AC3E}">
        <p14:creationId xmlns:p14="http://schemas.microsoft.com/office/powerpoint/2010/main" val="347124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39</a:t>
            </a:fld>
            <a:endParaRPr lang="zh-CN" altLang="en-US"/>
          </a:p>
        </p:txBody>
      </p:sp>
    </p:spTree>
    <p:extLst>
      <p:ext uri="{BB962C8B-B14F-4D97-AF65-F5344CB8AC3E}">
        <p14:creationId xmlns:p14="http://schemas.microsoft.com/office/powerpoint/2010/main" val="327277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6</a:t>
            </a:fld>
            <a:endParaRPr lang="zh-CN" altLang="en-US"/>
          </a:p>
        </p:txBody>
      </p:sp>
    </p:spTree>
    <p:extLst>
      <p:ext uri="{BB962C8B-B14F-4D97-AF65-F5344CB8AC3E}">
        <p14:creationId xmlns:p14="http://schemas.microsoft.com/office/powerpoint/2010/main" val="174146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7</a:t>
            </a:fld>
            <a:endParaRPr lang="zh-CN" altLang="en-US"/>
          </a:p>
        </p:txBody>
      </p:sp>
    </p:spTree>
    <p:extLst>
      <p:ext uri="{BB962C8B-B14F-4D97-AF65-F5344CB8AC3E}">
        <p14:creationId xmlns:p14="http://schemas.microsoft.com/office/powerpoint/2010/main" val="3698600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8</a:t>
            </a:fld>
            <a:endParaRPr lang="zh-CN" altLang="en-US"/>
          </a:p>
        </p:txBody>
      </p:sp>
    </p:spTree>
    <p:extLst>
      <p:ext uri="{BB962C8B-B14F-4D97-AF65-F5344CB8AC3E}">
        <p14:creationId xmlns:p14="http://schemas.microsoft.com/office/powerpoint/2010/main" val="3806965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9</a:t>
            </a:fld>
            <a:endParaRPr lang="zh-CN" altLang="en-US"/>
          </a:p>
        </p:txBody>
      </p:sp>
    </p:spTree>
    <p:extLst>
      <p:ext uri="{BB962C8B-B14F-4D97-AF65-F5344CB8AC3E}">
        <p14:creationId xmlns:p14="http://schemas.microsoft.com/office/powerpoint/2010/main" val="326955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10</a:t>
            </a:fld>
            <a:endParaRPr lang="zh-CN" altLang="en-US"/>
          </a:p>
        </p:txBody>
      </p:sp>
    </p:spTree>
    <p:extLst>
      <p:ext uri="{BB962C8B-B14F-4D97-AF65-F5344CB8AC3E}">
        <p14:creationId xmlns:p14="http://schemas.microsoft.com/office/powerpoint/2010/main" val="221256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11</a:t>
            </a:fld>
            <a:endParaRPr lang="zh-CN" altLang="en-US"/>
          </a:p>
        </p:txBody>
      </p:sp>
    </p:spTree>
    <p:extLst>
      <p:ext uri="{BB962C8B-B14F-4D97-AF65-F5344CB8AC3E}">
        <p14:creationId xmlns:p14="http://schemas.microsoft.com/office/powerpoint/2010/main" val="2375089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Master" Target="../slideMasters/slideMaster1.xml"/><Relationship Id="rId5" Type="http://schemas.openxmlformats.org/officeDocument/2006/relationships/tags" Target="../tags/tag69.xml"/><Relationship Id="rId4" Type="http://schemas.openxmlformats.org/officeDocument/2006/relationships/tags" Target="../tags/tag68.xml"/></Relationships>
</file>

<file path=ppt/slideLayouts/_rels/slideLayout11.xml.rels><?xml version="1.0" encoding="UTF-8" standalone="yes"?>
<Relationships xmlns="http://schemas.openxmlformats.org/package/2006/relationships"><Relationship Id="rId13" Type="http://schemas.openxmlformats.org/officeDocument/2006/relationships/tags" Target="../tags/tag82.xml"/><Relationship Id="rId18" Type="http://schemas.openxmlformats.org/officeDocument/2006/relationships/tags" Target="../tags/tag87.xml"/><Relationship Id="rId26" Type="http://schemas.openxmlformats.org/officeDocument/2006/relationships/tags" Target="../tags/tag95.xml"/><Relationship Id="rId3" Type="http://schemas.openxmlformats.org/officeDocument/2006/relationships/tags" Target="../tags/tag72.xml"/><Relationship Id="rId21" Type="http://schemas.openxmlformats.org/officeDocument/2006/relationships/tags" Target="../tags/tag90.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slideMaster" Target="../slideMasters/slideMaster1.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29" Type="http://schemas.openxmlformats.org/officeDocument/2006/relationships/tags" Target="../tags/tag98.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32" Type="http://schemas.openxmlformats.org/officeDocument/2006/relationships/tags" Target="../tags/tag101.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10" Type="http://schemas.openxmlformats.org/officeDocument/2006/relationships/tags" Target="../tags/tag79.xml"/><Relationship Id="rId19" Type="http://schemas.openxmlformats.org/officeDocument/2006/relationships/tags" Target="../tags/tag88.xml"/><Relationship Id="rId31" Type="http://schemas.openxmlformats.org/officeDocument/2006/relationships/tags" Target="../tags/tag100.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8" Type="http://schemas.openxmlformats.org/officeDocument/2006/relationships/tags" Target="../tags/tag7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slideMaster" Target="../slideMasters/slideMaster1.xml"/><Relationship Id="rId4" Type="http://schemas.openxmlformats.org/officeDocument/2006/relationships/tags" Target="../tags/tag40.xml"/><Relationship Id="rId9" Type="http://schemas.openxmlformats.org/officeDocument/2006/relationships/tags" Target="../tags/tag45.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1524000" y="1821974"/>
            <a:ext cx="9144000" cy="2243584"/>
          </a:xfrm>
        </p:spPr>
        <p:txBody>
          <a:bodyPr anchor="b">
            <a:normAutofit/>
          </a:bodyPr>
          <a:lstStyle>
            <a:lvl1pPr algn="ctr">
              <a:defRPr sz="8000"/>
            </a:lvl1pPr>
          </a:lstStyle>
          <a:p>
            <a:r>
              <a:rPr lang="zh-CN" altLang="en-US" dirty="0"/>
              <a:t>编辑标题</a:t>
            </a:r>
            <a:endParaRPr lang="en-US" dirty="0"/>
          </a:p>
        </p:txBody>
      </p:sp>
      <p:sp>
        <p:nvSpPr>
          <p:cNvPr id="4" name="Date Placeholder 3"/>
          <p:cNvSpPr>
            <a:spLocks noGrp="1"/>
          </p:cNvSpPr>
          <p:nvPr>
            <p:ph type="dt" sz="half" idx="10"/>
            <p:custDataLst>
              <p:tags r:id="rId2"/>
            </p:custDataLst>
          </p:nvPr>
        </p:nvSpPr>
        <p:spPr/>
        <p:txBody>
          <a:bodyPr/>
          <a:lstStyle/>
          <a:p>
            <a:fld id="{760FBDFE-C587-4B4C-A407-44438C67B59E}" type="datetimeFigureOut">
              <a:rPr lang="zh-CN" altLang="en-US" smtClean="0"/>
              <a:t>2020/12/18</a:t>
            </a:fld>
            <a:endParaRPr lang="zh-CN" altLang="en-US"/>
          </a:p>
        </p:txBody>
      </p:sp>
      <p:sp>
        <p:nvSpPr>
          <p:cNvPr id="5" name="Footer Placeholder 4"/>
          <p:cNvSpPr>
            <a:spLocks noGrp="1"/>
          </p:cNvSpPr>
          <p:nvPr>
            <p:ph type="ftr" sz="quarter" idx="11"/>
            <p:custDataLst>
              <p:tags r:id="rId3"/>
            </p:custDataLst>
          </p:nvPr>
        </p:nvSpPr>
        <p:spPr/>
        <p:txBody>
          <a:bodyPr/>
          <a:lstStyle/>
          <a:p>
            <a:endParaRPr lang="zh-CN" altLang="en-US"/>
          </a:p>
        </p:txBody>
      </p:sp>
      <p:sp>
        <p:nvSpPr>
          <p:cNvPr id="6" name="Slide Number Placeholder 5"/>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cxnSp>
        <p:nvCxnSpPr>
          <p:cNvPr id="7" name="直接连接符 6"/>
          <p:cNvCxnSpPr/>
          <p:nvPr>
            <p:custDataLst>
              <p:tags r:id="rId5"/>
            </p:custDataLst>
          </p:nvPr>
        </p:nvCxnSpPr>
        <p:spPr>
          <a:xfrm>
            <a:off x="1657245" y="4130490"/>
            <a:ext cx="8877513" cy="0"/>
          </a:xfrm>
          <a:prstGeom prst="line">
            <a:avLst/>
          </a:prstGeom>
          <a:ln w="28575">
            <a:gradFill flip="none" rotWithShape="1">
              <a:gsLst>
                <a:gs pos="1000">
                  <a:schemeClr val="accent1">
                    <a:lumMod val="5000"/>
                    <a:lumOff val="95000"/>
                    <a:alpha val="0"/>
                  </a:schemeClr>
                </a:gs>
                <a:gs pos="60000">
                  <a:schemeClr val="bg1"/>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内容">
    <p:spTree>
      <p:nvGrpSpPr>
        <p:cNvPr id="1" name=""/>
        <p:cNvGrpSpPr/>
        <p:nvPr/>
      </p:nvGrpSpPr>
      <p:grpSpPr>
        <a:xfrm>
          <a:off x="0" y="0"/>
          <a:ext cx="0" cy="0"/>
          <a:chOff x="0" y="0"/>
          <a:chExt cx="0" cy="0"/>
        </a:xfrm>
      </p:grpSpPr>
      <p:sp>
        <p:nvSpPr>
          <p:cNvPr id="6" name="矩形 1"/>
          <p:cNvSpPr/>
          <p:nvPr>
            <p:custDataLst>
              <p:tags r:id="rId1"/>
            </p:custDataLst>
          </p:nvPr>
        </p:nvSpPr>
        <p:spPr>
          <a:xfrm>
            <a:off x="5160" y="548680"/>
            <a:ext cx="695399" cy="432048"/>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2020/12/18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838200" y="551544"/>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末尾幻灯片">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p>
            <a:fld id="{760FBDFE-C587-4B4C-A407-44438C67B59E}" type="datetimeFigureOut">
              <a:rPr lang="zh-CN" altLang="en-US" smtClean="0"/>
              <a:t>2020/12/18</a:t>
            </a:fld>
            <a:endParaRPr lang="zh-CN" altLang="en-US"/>
          </a:p>
        </p:txBody>
      </p:sp>
      <p:sp>
        <p:nvSpPr>
          <p:cNvPr id="4" name="Footer Placeholder 3"/>
          <p:cNvSpPr>
            <a:spLocks noGrp="1"/>
          </p:cNvSpPr>
          <p:nvPr>
            <p:ph type="ftr" sz="quarter" idx="11"/>
            <p:custDataLst>
              <p:tags r:id="rId2"/>
            </p:custDataLst>
          </p:nvPr>
        </p:nvSpPr>
        <p:spPr/>
        <p:txBody>
          <a:bodyPr/>
          <a:lstStyle/>
          <a:p>
            <a:endParaRPr lang="zh-CN" altLang="en-US"/>
          </a:p>
        </p:txBody>
      </p:sp>
      <p:sp>
        <p:nvSpPr>
          <p:cNvPr id="5" name="Slide Number Placeholder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grpSp>
        <p:nvGrpSpPr>
          <p:cNvPr id="6" name="组合 5"/>
          <p:cNvGrpSpPr/>
          <p:nvPr>
            <p:custDataLst>
              <p:tags r:id="rId4"/>
            </p:custDataLst>
          </p:nvPr>
        </p:nvGrpSpPr>
        <p:grpSpPr>
          <a:xfrm>
            <a:off x="0" y="1722948"/>
            <a:ext cx="12192000" cy="3638947"/>
            <a:chOff x="0" y="1292211"/>
            <a:chExt cx="9144000" cy="2729210"/>
          </a:xfrm>
          <a:solidFill>
            <a:schemeClr val="accent1"/>
          </a:solidFill>
        </p:grpSpPr>
        <p:grpSp>
          <p:nvGrpSpPr>
            <p:cNvPr id="7" name="组合 6"/>
            <p:cNvGrpSpPr/>
            <p:nvPr/>
          </p:nvGrpSpPr>
          <p:grpSpPr>
            <a:xfrm>
              <a:off x="0" y="1292211"/>
              <a:ext cx="4355976" cy="2729210"/>
              <a:chOff x="0" y="1292211"/>
              <a:chExt cx="1851670" cy="2729210"/>
            </a:xfrm>
            <a:grpFill/>
          </p:grpSpPr>
          <p:grpSp>
            <p:nvGrpSpPr>
              <p:cNvPr id="23" name="组合 22"/>
              <p:cNvGrpSpPr/>
              <p:nvPr/>
            </p:nvGrpSpPr>
            <p:grpSpPr>
              <a:xfrm rot="5400000">
                <a:off x="286880" y="1005331"/>
                <a:ext cx="1277910" cy="1851670"/>
                <a:chOff x="1474785" y="1908202"/>
                <a:chExt cx="1277910" cy="1851670"/>
              </a:xfrm>
              <a:grpFill/>
            </p:grpSpPr>
            <p:sp>
              <p:nvSpPr>
                <p:cNvPr id="31" name="矩形 30"/>
                <p:cNvSpPr/>
                <p:nvPr>
                  <p:custDataLst>
                    <p:tags r:id="rId27"/>
                  </p:custDataLst>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矩形 31"/>
                <p:cNvSpPr/>
                <p:nvPr>
                  <p:custDataLst>
                    <p:tags r:id="rId28"/>
                  </p:custDataLst>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矩形 32"/>
                <p:cNvSpPr/>
                <p:nvPr>
                  <p:custDataLst>
                    <p:tags r:id="rId29"/>
                  </p:custDataLst>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矩形 33"/>
                <p:cNvSpPr/>
                <p:nvPr>
                  <p:custDataLst>
                    <p:tags r:id="rId30"/>
                  </p:custDataLst>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任意多边形 15"/>
                <p:cNvSpPr/>
                <p:nvPr>
                  <p:custDataLst>
                    <p:tags r:id="rId31"/>
                  </p:custDataLst>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任意多边形 16"/>
                <p:cNvSpPr/>
                <p:nvPr>
                  <p:custDataLst>
                    <p:tags r:id="rId32"/>
                  </p:custDataLst>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4" name="组合 23"/>
              <p:cNvGrpSpPr/>
              <p:nvPr/>
            </p:nvGrpSpPr>
            <p:grpSpPr>
              <a:xfrm rot="5400000" flipH="1">
                <a:off x="289624" y="2459375"/>
                <a:ext cx="1272422" cy="1851670"/>
                <a:chOff x="1474785" y="1908202"/>
                <a:chExt cx="1277910" cy="1851670"/>
              </a:xfrm>
              <a:grpFill/>
            </p:grpSpPr>
            <p:sp>
              <p:nvSpPr>
                <p:cNvPr id="25" name="矩形 24"/>
                <p:cNvSpPr/>
                <p:nvPr>
                  <p:custDataLst>
                    <p:tags r:id="rId21"/>
                  </p:custDataLst>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矩形 25"/>
                <p:cNvSpPr/>
                <p:nvPr>
                  <p:custDataLst>
                    <p:tags r:id="rId22"/>
                  </p:custDataLst>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矩形 26"/>
                <p:cNvSpPr/>
                <p:nvPr>
                  <p:custDataLst>
                    <p:tags r:id="rId23"/>
                  </p:custDataLst>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矩形 27"/>
                <p:cNvSpPr/>
                <p:nvPr>
                  <p:custDataLst>
                    <p:tags r:id="rId24"/>
                  </p:custDataLst>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任意多边形 29"/>
                <p:cNvSpPr/>
                <p:nvPr>
                  <p:custDataLst>
                    <p:tags r:id="rId25"/>
                  </p:custDataLst>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任意多边形 30"/>
                <p:cNvSpPr/>
                <p:nvPr>
                  <p:custDataLst>
                    <p:tags r:id="rId26"/>
                  </p:custDataLst>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grpSp>
          <p:nvGrpSpPr>
            <p:cNvPr id="8" name="组合 7"/>
            <p:cNvGrpSpPr/>
            <p:nvPr/>
          </p:nvGrpSpPr>
          <p:grpSpPr>
            <a:xfrm flipH="1">
              <a:off x="4644008" y="1292211"/>
              <a:ext cx="4499992" cy="2729210"/>
              <a:chOff x="0" y="1292211"/>
              <a:chExt cx="1851670" cy="2729210"/>
            </a:xfrm>
            <a:grpFill/>
          </p:grpSpPr>
          <p:grpSp>
            <p:nvGrpSpPr>
              <p:cNvPr id="9" name="组合 8"/>
              <p:cNvGrpSpPr/>
              <p:nvPr/>
            </p:nvGrpSpPr>
            <p:grpSpPr>
              <a:xfrm rot="5400000">
                <a:off x="286880" y="1005331"/>
                <a:ext cx="1277910" cy="1851670"/>
                <a:chOff x="1474785" y="1908202"/>
                <a:chExt cx="1277910" cy="1851670"/>
              </a:xfrm>
              <a:grpFill/>
            </p:grpSpPr>
            <p:sp>
              <p:nvSpPr>
                <p:cNvPr id="17" name="矩形 16"/>
                <p:cNvSpPr/>
                <p:nvPr>
                  <p:custDataLst>
                    <p:tags r:id="rId15"/>
                  </p:custDataLst>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矩形 17"/>
                <p:cNvSpPr/>
                <p:nvPr>
                  <p:custDataLst>
                    <p:tags r:id="rId16"/>
                  </p:custDataLst>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矩形 18"/>
                <p:cNvSpPr/>
                <p:nvPr>
                  <p:custDataLst>
                    <p:tags r:id="rId17"/>
                  </p:custDataLst>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矩形 19"/>
                <p:cNvSpPr/>
                <p:nvPr>
                  <p:custDataLst>
                    <p:tags r:id="rId18"/>
                  </p:custDataLst>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任意多边形 45"/>
                <p:cNvSpPr/>
                <p:nvPr>
                  <p:custDataLst>
                    <p:tags r:id="rId19"/>
                  </p:custDataLst>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2" name="任意多边形 46"/>
                <p:cNvSpPr/>
                <p:nvPr>
                  <p:custDataLst>
                    <p:tags r:id="rId20"/>
                  </p:custDataLst>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10" name="组合 9"/>
              <p:cNvGrpSpPr/>
              <p:nvPr/>
            </p:nvGrpSpPr>
            <p:grpSpPr>
              <a:xfrm rot="5400000" flipH="1">
                <a:off x="289624" y="2459375"/>
                <a:ext cx="1272422" cy="1851670"/>
                <a:chOff x="1474785" y="1908202"/>
                <a:chExt cx="1277910" cy="1851670"/>
              </a:xfrm>
              <a:grpFill/>
            </p:grpSpPr>
            <p:sp>
              <p:nvSpPr>
                <p:cNvPr id="11" name="矩形 10"/>
                <p:cNvSpPr/>
                <p:nvPr>
                  <p:custDataLst>
                    <p:tags r:id="rId9"/>
                  </p:custDataLst>
                </p:nvPr>
              </p:nvSpPr>
              <p:spPr>
                <a:xfrm>
                  <a:off x="1477529"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2" name="矩形 11"/>
                <p:cNvSpPr/>
                <p:nvPr>
                  <p:custDataLst>
                    <p:tags r:id="rId10"/>
                  </p:custDataLst>
                </p:nvPr>
              </p:nvSpPr>
              <p:spPr>
                <a:xfrm>
                  <a:off x="2123728" y="3205517"/>
                  <a:ext cx="287199" cy="55435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矩形 12"/>
                <p:cNvSpPr/>
                <p:nvPr>
                  <p:custDataLst>
                    <p:tags r:id="rId11"/>
                  </p:custDataLst>
                </p:nvPr>
              </p:nvSpPr>
              <p:spPr>
                <a:xfrm>
                  <a:off x="2454007"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矩形 13"/>
                <p:cNvSpPr/>
                <p:nvPr>
                  <p:custDataLst>
                    <p:tags r:id="rId12"/>
                  </p:custDataLst>
                </p:nvPr>
              </p:nvSpPr>
              <p:spPr>
                <a:xfrm>
                  <a:off x="2660791" y="1908202"/>
                  <a:ext cx="91904" cy="93608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任意多边形 39"/>
                <p:cNvSpPr/>
                <p:nvPr>
                  <p:custDataLst>
                    <p:tags r:id="rId13"/>
                  </p:custDataLst>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任意多边形 40"/>
                <p:cNvSpPr/>
                <p:nvPr>
                  <p:custDataLst>
                    <p:tags r:id="rId14"/>
                  </p:custDataLst>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grpSp>
      <p:grpSp>
        <p:nvGrpSpPr>
          <p:cNvPr id="37" name="组合 36"/>
          <p:cNvGrpSpPr/>
          <p:nvPr>
            <p:custDataLst>
              <p:tags r:id="rId5"/>
            </p:custDataLst>
          </p:nvPr>
        </p:nvGrpSpPr>
        <p:grpSpPr>
          <a:xfrm>
            <a:off x="4144819" y="1452484"/>
            <a:ext cx="4063416" cy="4063416"/>
            <a:chOff x="3483329" y="1464078"/>
            <a:chExt cx="2298132" cy="2298132"/>
          </a:xfrm>
        </p:grpSpPr>
        <p:sp>
          <p:nvSpPr>
            <p:cNvPr id="38" name="椭圆 37"/>
            <p:cNvSpPr/>
            <p:nvPr>
              <p:custDataLst>
                <p:tags r:id="rId7"/>
              </p:custDataLst>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椭圆 38"/>
            <p:cNvSpPr/>
            <p:nvPr>
              <p:custDataLst>
                <p:tags r:id="rId8"/>
              </p:custDataLst>
            </p:nvPr>
          </p:nvSpPr>
          <p:spPr>
            <a:xfrm>
              <a:off x="3483329" y="1464078"/>
              <a:ext cx="2298132" cy="2298132"/>
            </a:xfrm>
            <a:prstGeom prst="ellipse">
              <a:avLst/>
            </a:prstGeom>
            <a:solidFill>
              <a:schemeClr val="accent1">
                <a:lumMod val="50000"/>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solidFill>
                  <a:schemeClr val="bg1"/>
                </a:solidFill>
                <a:latin typeface="方正黑体简体" panose="03000509000000000000" pitchFamily="65" charset="-122"/>
                <a:ea typeface="方正黑体简体" panose="03000509000000000000" pitchFamily="65" charset="-122"/>
              </a:endParaRPr>
            </a:p>
          </p:txBody>
        </p:sp>
      </p:grpSp>
      <p:sp>
        <p:nvSpPr>
          <p:cNvPr id="2" name="Title 1"/>
          <p:cNvSpPr>
            <a:spLocks noGrp="1"/>
          </p:cNvSpPr>
          <p:nvPr>
            <p:ph type="title" hasCustomPrompt="1"/>
            <p:custDataLst>
              <p:tags r:id="rId6"/>
            </p:custDataLst>
          </p:nvPr>
        </p:nvSpPr>
        <p:spPr>
          <a:xfrm>
            <a:off x="4302138" y="2924944"/>
            <a:ext cx="3743821" cy="1246246"/>
          </a:xfrm>
        </p:spPr>
        <p:txBody>
          <a:bodyPr>
            <a:normAutofit/>
          </a:bodyPr>
          <a:lstStyle>
            <a:lvl1pPr algn="ctr">
              <a:defRPr sz="6000" b="1">
                <a:solidFill>
                  <a:schemeClr val="bg1"/>
                </a:solidFill>
                <a:effectLst>
                  <a:outerShdw blurRad="38100" dist="38100" dir="2700000" algn="tl">
                    <a:srgbClr val="000000">
                      <a:alpha val="43137"/>
                    </a:srgbClr>
                  </a:outerShdw>
                </a:effectLst>
              </a:defRPr>
            </a:lvl1pPr>
          </a:lstStyle>
          <a:p>
            <a:r>
              <a:rPr lang="zh-CN" altLang="en-US" dirty="0"/>
              <a:t>编辑标题</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80">
                                          <p:stCondLst>
                                            <p:cond delay="0"/>
                                          </p:stCondLst>
                                        </p:cTn>
                                        <p:tgtEl>
                                          <p:spTgt spid="37"/>
                                        </p:tgtEl>
                                      </p:cBhvr>
                                    </p:animEffect>
                                    <p:anim calcmode="lin" valueType="num">
                                      <p:cBhvr>
                                        <p:cTn id="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 dur="26">
                                          <p:stCondLst>
                                            <p:cond delay="650"/>
                                          </p:stCondLst>
                                        </p:cTn>
                                        <p:tgtEl>
                                          <p:spTgt spid="37"/>
                                        </p:tgtEl>
                                      </p:cBhvr>
                                      <p:to x="100000" y="60000"/>
                                    </p:animScale>
                                    <p:animScale>
                                      <p:cBhvr>
                                        <p:cTn id="14" dur="166" decel="50000">
                                          <p:stCondLst>
                                            <p:cond delay="676"/>
                                          </p:stCondLst>
                                        </p:cTn>
                                        <p:tgtEl>
                                          <p:spTgt spid="37"/>
                                        </p:tgtEl>
                                      </p:cBhvr>
                                      <p:to x="100000" y="100000"/>
                                    </p:animScale>
                                    <p:animScale>
                                      <p:cBhvr>
                                        <p:cTn id="15" dur="26">
                                          <p:stCondLst>
                                            <p:cond delay="1312"/>
                                          </p:stCondLst>
                                        </p:cTn>
                                        <p:tgtEl>
                                          <p:spTgt spid="37"/>
                                        </p:tgtEl>
                                      </p:cBhvr>
                                      <p:to x="100000" y="80000"/>
                                    </p:animScale>
                                    <p:animScale>
                                      <p:cBhvr>
                                        <p:cTn id="16" dur="166" decel="50000">
                                          <p:stCondLst>
                                            <p:cond delay="1338"/>
                                          </p:stCondLst>
                                        </p:cTn>
                                        <p:tgtEl>
                                          <p:spTgt spid="37"/>
                                        </p:tgtEl>
                                      </p:cBhvr>
                                      <p:to x="100000" y="100000"/>
                                    </p:animScale>
                                    <p:animScale>
                                      <p:cBhvr>
                                        <p:cTn id="17" dur="26">
                                          <p:stCondLst>
                                            <p:cond delay="1642"/>
                                          </p:stCondLst>
                                        </p:cTn>
                                        <p:tgtEl>
                                          <p:spTgt spid="37"/>
                                        </p:tgtEl>
                                      </p:cBhvr>
                                      <p:to x="100000" y="90000"/>
                                    </p:animScale>
                                    <p:animScale>
                                      <p:cBhvr>
                                        <p:cTn id="18" dur="166" decel="50000">
                                          <p:stCondLst>
                                            <p:cond delay="1668"/>
                                          </p:stCondLst>
                                        </p:cTn>
                                        <p:tgtEl>
                                          <p:spTgt spid="37"/>
                                        </p:tgtEl>
                                      </p:cBhvr>
                                      <p:to x="100000" y="100000"/>
                                    </p:animScale>
                                    <p:animScale>
                                      <p:cBhvr>
                                        <p:cTn id="19" dur="26">
                                          <p:stCondLst>
                                            <p:cond delay="1808"/>
                                          </p:stCondLst>
                                        </p:cTn>
                                        <p:tgtEl>
                                          <p:spTgt spid="37"/>
                                        </p:tgtEl>
                                      </p:cBhvr>
                                      <p:to x="100000" y="95000"/>
                                    </p:animScale>
                                    <p:animScale>
                                      <p:cBhvr>
                                        <p:cTn id="20" dur="166" decel="50000">
                                          <p:stCondLst>
                                            <p:cond delay="1834"/>
                                          </p:stCondLst>
                                        </p:cTn>
                                        <p:tgtEl>
                                          <p:spTgt spid="37"/>
                                        </p:tgtEl>
                                      </p:cBhvr>
                                      <p:to x="100000" y="100000"/>
                                    </p:animScale>
                                  </p:childTnLst>
                                </p:cTn>
                              </p:par>
                            </p:childTnLst>
                          </p:cTn>
                        </p:par>
                        <p:par>
                          <p:cTn id="21" fill="hold">
                            <p:stCondLst>
                              <p:cond delay="2000"/>
                            </p:stCondLst>
                            <p:childTnLst>
                              <p:par>
                                <p:cTn id="22" presetID="16" presetClass="entr" presetSubtype="37"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zh-CN" altLang="en-US" dirty="0"/>
              <a:t>单击此处编辑母版标题样式</a:t>
            </a:r>
            <a:endParaRPr lang="en-US" dirty="0"/>
          </a:p>
        </p:txBody>
      </p:sp>
      <p:sp>
        <p:nvSpPr>
          <p:cNvPr id="3" name="Content Placeholder 2"/>
          <p:cNvSpPr>
            <a:spLocks noGrp="1"/>
          </p:cNvSpPr>
          <p:nvPr>
            <p:ph idx="1"/>
            <p:custDataLst>
              <p:tags r:id="rId2"/>
            </p:custDataLst>
          </p:nvPr>
        </p:nvSpPr>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custDataLst>
              <p:tags r:id="rId3"/>
            </p:custDataLst>
          </p:nvPr>
        </p:nvSpPr>
        <p:spPr/>
        <p:txBody>
          <a:bodyPr/>
          <a:lstStyle/>
          <a:p>
            <a:fld id="{760FBDFE-C587-4B4C-A407-44438C67B59E}" type="datetimeFigureOut">
              <a:rPr lang="zh-CN" altLang="en-US" smtClean="0"/>
              <a:t>2020/12/18</a:t>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a:p>
        </p:txBody>
      </p:sp>
      <p:sp>
        <p:nvSpPr>
          <p:cNvPr id="6" name="Slide Number Placeholder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7" name="任意多边形 26"/>
          <p:cNvSpPr/>
          <p:nvPr>
            <p:custDataLst>
              <p:tags r:id="rId1"/>
            </p:custDataLst>
          </p:nvPr>
        </p:nvSpPr>
        <p:spPr>
          <a:xfrm>
            <a:off x="1822715" y="2024570"/>
            <a:ext cx="2229128" cy="1668591"/>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8" name="任意多边形 18"/>
          <p:cNvSpPr/>
          <p:nvPr>
            <p:custDataLst>
              <p:tags r:id="rId2"/>
            </p:custDataLst>
          </p:nvPr>
        </p:nvSpPr>
        <p:spPr>
          <a:xfrm>
            <a:off x="7363076" y="2742243"/>
            <a:ext cx="3580209" cy="154299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9" name="任意多边形 5"/>
          <p:cNvSpPr/>
          <p:nvPr>
            <p:custDataLst>
              <p:tags r:id="rId3"/>
            </p:custDataLst>
          </p:nvPr>
        </p:nvSpPr>
        <p:spPr>
          <a:xfrm>
            <a:off x="2419413" y="2206233"/>
            <a:ext cx="7757123" cy="1852495"/>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36000" anchor="ctr">
            <a:normAutofit/>
          </a:bodyPr>
          <a:lstStyle/>
          <a:p>
            <a:pPr algn="ctr" eaLnBrk="1" fontAlgn="auto" hangingPunct="1">
              <a:spcBef>
                <a:spcPts val="0"/>
              </a:spcBef>
              <a:spcAft>
                <a:spcPts val="0"/>
              </a:spcAft>
              <a:defRPr/>
            </a:pPr>
            <a:endParaRPr lang="zh-CN" altLang="en-US" sz="3735" dirty="0">
              <a:solidFill>
                <a:sysClr val="windowText" lastClr="000000"/>
              </a:solidFill>
              <a:latin typeface="微软雅黑" panose="020B0503020204020204" charset="-122"/>
              <a:ea typeface="微软雅黑" panose="020B0503020204020204" charset="-122"/>
            </a:endParaRPr>
          </a:p>
        </p:txBody>
      </p:sp>
      <p:sp>
        <p:nvSpPr>
          <p:cNvPr id="10" name="直角三角形 9"/>
          <p:cNvSpPr/>
          <p:nvPr>
            <p:custDataLst>
              <p:tags r:id="rId4"/>
            </p:custDataLst>
          </p:nvPr>
        </p:nvSpPr>
        <p:spPr>
          <a:xfrm rot="16200000">
            <a:off x="3144798" y="1299188"/>
            <a:ext cx="181660" cy="1632427"/>
          </a:xfrm>
          <a:prstGeom prst="rtTriangl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1" name="直角三角形 10"/>
          <p:cNvSpPr/>
          <p:nvPr>
            <p:custDataLst>
              <p:tags r:id="rId5"/>
            </p:custDataLst>
          </p:nvPr>
        </p:nvSpPr>
        <p:spPr>
          <a:xfrm rot="16200000" flipH="1" flipV="1">
            <a:off x="8656547" y="2765252"/>
            <a:ext cx="226517" cy="2813464"/>
          </a:xfrm>
          <a:prstGeom prst="rtTriangl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2" name="任意多边形 23"/>
          <p:cNvSpPr/>
          <p:nvPr>
            <p:custDataLst>
              <p:tags r:id="rId6"/>
            </p:custDataLst>
          </p:nvPr>
        </p:nvSpPr>
        <p:spPr>
          <a:xfrm>
            <a:off x="1822715" y="1551353"/>
            <a:ext cx="1623151" cy="473216"/>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sp>
        <p:nvSpPr>
          <p:cNvPr id="13" name="任意多边形 30"/>
          <p:cNvSpPr/>
          <p:nvPr>
            <p:custDataLst>
              <p:tags r:id="rId7"/>
            </p:custDataLst>
          </p:nvPr>
        </p:nvSpPr>
        <p:spPr>
          <a:xfrm>
            <a:off x="8605943" y="4285243"/>
            <a:ext cx="2337339" cy="684032"/>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p>
        </p:txBody>
      </p:sp>
      <p:cxnSp>
        <p:nvCxnSpPr>
          <p:cNvPr id="14" name="直接连接符 13"/>
          <p:cNvCxnSpPr/>
          <p:nvPr>
            <p:custDataLst>
              <p:tags r:id="rId8"/>
            </p:custDataLst>
          </p:nvPr>
        </p:nvCxnSpPr>
        <p:spPr>
          <a:xfrm>
            <a:off x="2972832" y="2701875"/>
            <a:ext cx="638130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a:off x="2972832" y="3513743"/>
            <a:ext cx="638130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10"/>
            </p:custDataLst>
          </p:nvPr>
        </p:nvSpPr>
        <p:spPr>
          <a:xfrm>
            <a:off x="2639616" y="2551888"/>
            <a:ext cx="6912768" cy="1165144"/>
          </a:xfrm>
        </p:spPr>
        <p:txBody>
          <a:bodyPr anchor="ctr">
            <a:normAutofit/>
          </a:bodyPr>
          <a:lstStyle>
            <a:lvl1pPr algn="ctr">
              <a:defRPr sz="4400" b="1">
                <a:effectLst>
                  <a:outerShdw blurRad="38100" dist="38100" dir="2700000" algn="tl">
                    <a:srgbClr val="000000">
                      <a:alpha val="43137"/>
                    </a:srgbClr>
                  </a:outerShdw>
                </a:effectLst>
              </a:defRPr>
            </a:lvl1pPr>
          </a:lstStyle>
          <a:p>
            <a:r>
              <a:rPr lang="zh-CN" altLang="en-US" dirty="0"/>
              <a:t>单击此处编辑标题</a:t>
            </a:r>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t>2020/12/18</a:t>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zh-CN" altLang="en-US"/>
              <a:t>单击此处编辑母版标题样式</a:t>
            </a:r>
            <a:endParaRPr lang="en-US" dirty="0"/>
          </a:p>
        </p:txBody>
      </p:sp>
      <p:sp>
        <p:nvSpPr>
          <p:cNvPr id="3" name="Content Placeholder 2"/>
          <p:cNvSpPr>
            <a:spLocks noGrp="1"/>
          </p:cNvSpPr>
          <p:nvPr>
            <p:ph sz="half" idx="1"/>
            <p:custDataLst>
              <p:tags r:id="rId2"/>
            </p:custDataLst>
          </p:nvPr>
        </p:nvSpPr>
        <p:spPr>
          <a:xfrm>
            <a:off x="838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custDataLst>
              <p:tags r:id="rId3"/>
            </p:custDataLst>
          </p:nvPr>
        </p:nvSpPr>
        <p:spPr>
          <a:xfrm>
            <a:off x="6172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custDataLst>
              <p:tags r:id="rId4"/>
            </p:custDataLst>
          </p:nvPr>
        </p:nvSpPr>
        <p:spPr/>
        <p:txBody>
          <a:bodyPr/>
          <a:lstStyle/>
          <a:p>
            <a:fld id="{760FBDFE-C587-4B4C-A407-44438C67B59E}" type="datetimeFigureOut">
              <a:rPr lang="zh-CN" altLang="en-US" smtClean="0"/>
              <a:t>2020/12/18</a:t>
            </a:fld>
            <a:endParaRPr lang="zh-CN" altLang="en-US"/>
          </a:p>
        </p:txBody>
      </p:sp>
      <p:sp>
        <p:nvSpPr>
          <p:cNvPr id="6" name="Footer Placeholder 5"/>
          <p:cNvSpPr>
            <a:spLocks noGrp="1"/>
          </p:cNvSpPr>
          <p:nvPr>
            <p:ph type="ftr" sz="quarter" idx="11"/>
            <p:custDataLst>
              <p:tags r:id="rId5"/>
            </p:custDataLst>
          </p:nvPr>
        </p:nvSpPr>
        <p:spPr/>
        <p:txBody>
          <a:bodyPr/>
          <a:lstStyle/>
          <a:p>
            <a:endParaRPr lang="zh-CN" altLang="en-US"/>
          </a:p>
        </p:txBody>
      </p:sp>
      <p:sp>
        <p:nvSpPr>
          <p:cNvPr id="7" name="Slide Number Placeholder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1"/>
          <p:cNvSpPr/>
          <p:nvPr>
            <p:custDataLst>
              <p:tags r:id="rId1"/>
            </p:custDataLst>
          </p:nvPr>
        </p:nvSpPr>
        <p:spPr>
          <a:xfrm>
            <a:off x="0" y="620688"/>
            <a:ext cx="695399" cy="57606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Title 1"/>
          <p:cNvSpPr>
            <a:spLocks noGrp="1"/>
          </p:cNvSpPr>
          <p:nvPr>
            <p:ph type="title"/>
            <p:custDataLst>
              <p:tags r:id="rId2"/>
            </p:custDataLst>
          </p:nvPr>
        </p:nvSpPr>
        <p:spPr>
          <a:xfrm>
            <a:off x="839788" y="30323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custDataLst>
              <p:tags r:id="rId3"/>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custDataLst>
              <p:tags r:id="rId4"/>
            </p:custDataLst>
          </p:nvPr>
        </p:nvSpPr>
        <p:spPr>
          <a:xfrm>
            <a:off x="839788" y="2505075"/>
            <a:ext cx="5157787"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custDataLst>
              <p:tags r:id="rId5"/>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custDataLst>
              <p:tags r:id="rId6"/>
            </p:custDataLst>
          </p:nvPr>
        </p:nvSpPr>
        <p:spPr>
          <a:xfrm>
            <a:off x="6172200" y="2505075"/>
            <a:ext cx="5183188"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custDataLst>
              <p:tags r:id="rId7"/>
            </p:custDataLst>
          </p:nvPr>
        </p:nvSpPr>
        <p:spPr/>
        <p:txBody>
          <a:bodyPr/>
          <a:lstStyle/>
          <a:p>
            <a:fld id="{760FBDFE-C587-4B4C-A407-44438C67B59E}" type="datetimeFigureOut">
              <a:rPr lang="zh-CN" altLang="en-US" smtClean="0"/>
              <a:t>2020/12/18</a:t>
            </a:fld>
            <a:endParaRPr lang="zh-CN" altLang="en-US"/>
          </a:p>
        </p:txBody>
      </p:sp>
      <p:sp>
        <p:nvSpPr>
          <p:cNvPr id="8" name="Footer Placeholder 7"/>
          <p:cNvSpPr>
            <a:spLocks noGrp="1"/>
          </p:cNvSpPr>
          <p:nvPr>
            <p:ph type="ftr" sz="quarter" idx="11"/>
            <p:custDataLst>
              <p:tags r:id="rId8"/>
            </p:custDataLst>
          </p:nvPr>
        </p:nvSpPr>
        <p:spPr/>
        <p:txBody>
          <a:bodyPr/>
          <a:lstStyle/>
          <a:p>
            <a:endParaRPr lang="zh-CN" altLang="en-US"/>
          </a:p>
        </p:txBody>
      </p:sp>
      <p:sp>
        <p:nvSpPr>
          <p:cNvPr id="9" name="Slide Number Placeholder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p>
            <a:fld id="{760FBDFE-C587-4B4C-A407-44438C67B59E}" type="datetimeFigureOut">
              <a:rPr lang="zh-CN" altLang="en-US" smtClean="0"/>
              <a:t>2020/12/18</a:t>
            </a:fld>
            <a:endParaRPr lang="zh-CN" altLang="en-US"/>
          </a:p>
        </p:txBody>
      </p:sp>
      <p:sp>
        <p:nvSpPr>
          <p:cNvPr id="4" name="Footer Placeholder 3"/>
          <p:cNvSpPr>
            <a:spLocks noGrp="1"/>
          </p:cNvSpPr>
          <p:nvPr>
            <p:ph type="ftr" sz="quarter" idx="11"/>
            <p:custDataLst>
              <p:tags r:id="rId2"/>
            </p:custDataLst>
          </p:nvPr>
        </p:nvSpPr>
        <p:spPr/>
        <p:txBody>
          <a:bodyPr/>
          <a:lstStyle/>
          <a:p>
            <a:endParaRPr lang="zh-CN" altLang="en-US"/>
          </a:p>
        </p:txBody>
      </p:sp>
      <p:sp>
        <p:nvSpPr>
          <p:cNvPr id="5" name="Slide Number Placeholder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760FBDFE-C587-4B4C-A407-44438C67B59E}" type="datetimeFigureOut">
              <a:rPr lang="zh-CN" altLang="en-US" smtClean="0"/>
              <a:t>2020/12/18</a:t>
            </a:fld>
            <a:endParaRPr lang="zh-CN" altLang="en-US"/>
          </a:p>
        </p:txBody>
      </p:sp>
      <p:sp>
        <p:nvSpPr>
          <p:cNvPr id="3" name="Footer Placeholder 2"/>
          <p:cNvSpPr>
            <a:spLocks noGrp="1"/>
          </p:cNvSpPr>
          <p:nvPr>
            <p:ph type="ftr" sz="quarter" idx="11"/>
            <p:custDataLst>
              <p:tags r:id="rId2"/>
            </p:custDataLst>
          </p:nvPr>
        </p:nvSpPr>
        <p:spPr/>
        <p:txBody>
          <a:bodyPr/>
          <a:lstStyle/>
          <a:p>
            <a:endParaRPr lang="zh-CN" altLang="en-US"/>
          </a:p>
        </p:txBody>
      </p:sp>
      <p:sp>
        <p:nvSpPr>
          <p:cNvPr id="4" name="Slide Number Placeholder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矩形 1"/>
          <p:cNvSpPr/>
          <p:nvPr>
            <p:custDataLst>
              <p:tags r:id="rId1"/>
            </p:custDataLst>
          </p:nvPr>
        </p:nvSpPr>
        <p:spPr>
          <a:xfrm>
            <a:off x="0" y="548680"/>
            <a:ext cx="695399" cy="432048"/>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2020/12/18</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416480" y="365125"/>
            <a:ext cx="937320" cy="5811838"/>
          </a:xfrm>
        </p:spPr>
        <p:txBody>
          <a:bodyPr vert="eaVert">
            <a:normAutofit/>
          </a:bodyPr>
          <a:lstStyle>
            <a:lvl1pPr>
              <a:defRPr sz="3600"/>
            </a:lvl1pPr>
          </a:lstStyle>
          <a:p>
            <a:r>
              <a:rPr lang="zh-CN" altLang="en-US"/>
              <a:t>单击此处编辑母版标题样式</a:t>
            </a:r>
            <a:endParaRPr lang="en-US" dirty="0"/>
          </a:p>
        </p:txBody>
      </p:sp>
      <p:sp>
        <p:nvSpPr>
          <p:cNvPr id="3" name="Vertical Text Placeholder 2"/>
          <p:cNvSpPr>
            <a:spLocks noGrp="1"/>
          </p:cNvSpPr>
          <p:nvPr>
            <p:ph type="body" orient="vert" idx="1"/>
            <p:custDataLst>
              <p:tags r:id="rId2"/>
            </p:custDataLst>
          </p:nvPr>
        </p:nvSpPr>
        <p:spPr>
          <a:xfrm>
            <a:off x="838200" y="365125"/>
            <a:ext cx="9506272" cy="5811838"/>
          </a:xfrm>
        </p:spPr>
        <p:txBody>
          <a:bodyPr vert="eaVert"/>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custDataLst>
              <p:tags r:id="rId3"/>
            </p:custDataLst>
          </p:nvPr>
        </p:nvSpPr>
        <p:spPr/>
        <p:txBody>
          <a:bodyPr/>
          <a:lstStyle/>
          <a:p>
            <a:fld id="{760FBDFE-C587-4B4C-A407-44438C67B59E}" type="datetimeFigureOut">
              <a:rPr lang="zh-CN" altLang="en-US" smtClean="0"/>
              <a:t>2020/12/18</a:t>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a:p>
        </p:txBody>
      </p:sp>
      <p:sp>
        <p:nvSpPr>
          <p:cNvPr id="6" name="Slide Number Placeholder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8" name="矩形 1"/>
          <p:cNvSpPr/>
          <p:nvPr>
            <p:custDataLst>
              <p:tags r:id="rId13"/>
            </p:custDataLst>
          </p:nvPr>
        </p:nvSpPr>
        <p:spPr>
          <a:xfrm>
            <a:off x="0" y="692696"/>
            <a:ext cx="695399" cy="57606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2" name="Title Placeholder 1"/>
          <p:cNvSpPr>
            <a:spLocks noGrp="1"/>
          </p:cNvSpPr>
          <p:nvPr>
            <p:ph type="title"/>
            <p:custDataLst>
              <p:tags r:id="rId14"/>
            </p:custDataLst>
          </p:nvPr>
        </p:nvSpPr>
        <p:spPr>
          <a:xfrm>
            <a:off x="838200" y="365125"/>
            <a:ext cx="10515600" cy="1325563"/>
          </a:xfrm>
          <a:prstGeom prst="rect">
            <a:avLst/>
          </a:prstGeom>
        </p:spPr>
        <p:txBody>
          <a:bodyPr vert="horz" lIns="90000" tIns="46800" rIns="90000" bIns="4680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5"/>
            </p:custDataLst>
          </p:nvPr>
        </p:nvSpPr>
        <p:spPr>
          <a:xfrm>
            <a:off x="838200" y="1825625"/>
            <a:ext cx="10515600" cy="435133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custDataLst>
              <p:tags r:id="rId16"/>
            </p:custDataLst>
          </p:nvPr>
        </p:nvSpPr>
        <p:spPr>
          <a:xfrm>
            <a:off x="838200" y="6356350"/>
            <a:ext cx="2743200" cy="365125"/>
          </a:xfrm>
          <a:prstGeom prst="rect">
            <a:avLst/>
          </a:prstGeom>
        </p:spPr>
        <p:txBody>
          <a:bodyPr vert="horz" lIns="90000" tIns="46800" rIns="90000" bIns="46800" rtlCol="0" anchor="ctr">
            <a:normAutofit/>
          </a:bodyPr>
          <a:lstStyle>
            <a:lvl1pPr algn="l">
              <a:defRPr sz="1200">
                <a:solidFill>
                  <a:schemeClr val="bg1">
                    <a:lumMod val="50000"/>
                  </a:schemeClr>
                </a:solidFill>
              </a:defRPr>
            </a:lvl1pPr>
          </a:lstStyle>
          <a:p>
            <a:fld id="{760FBDFE-C587-4B4C-A407-44438C67B59E}" type="datetimeFigureOut">
              <a:rPr lang="zh-CN" altLang="en-US" smtClean="0"/>
              <a:t>2020/12/18</a:t>
            </a:fld>
            <a:endParaRPr lang="zh-CN" altLang="en-US" dirty="0"/>
          </a:p>
        </p:txBody>
      </p:sp>
      <p:sp>
        <p:nvSpPr>
          <p:cNvPr id="5" name="Footer Placeholder 4"/>
          <p:cNvSpPr>
            <a:spLocks noGrp="1"/>
          </p:cNvSpPr>
          <p:nvPr>
            <p:ph type="ftr" sz="quarter" idx="3"/>
            <p:custDataLst>
              <p:tags r:id="rId17"/>
            </p:custDataLst>
          </p:nvPr>
        </p:nvSpPr>
        <p:spPr>
          <a:xfrm>
            <a:off x="4038600" y="6356350"/>
            <a:ext cx="4114800" cy="365125"/>
          </a:xfrm>
          <a:prstGeom prst="rect">
            <a:avLst/>
          </a:prstGeom>
        </p:spPr>
        <p:txBody>
          <a:bodyPr vert="horz" lIns="90000" tIns="46800" rIns="90000" bIns="46800" rtlCol="0" anchor="ctr">
            <a:normAutofit/>
          </a:bodyPr>
          <a:lstStyle>
            <a:lvl1pPr algn="ctr">
              <a:defRPr sz="1200">
                <a:solidFill>
                  <a:schemeClr val="bg1">
                    <a:lumMod val="50000"/>
                  </a:schemeClr>
                </a:solidFill>
              </a:defRPr>
            </a:lvl1pPr>
          </a:lstStyle>
          <a:p>
            <a:endParaRPr lang="zh-CN" altLang="en-US"/>
          </a:p>
        </p:txBody>
      </p:sp>
      <p:sp>
        <p:nvSpPr>
          <p:cNvPr id="6" name="Slide Number Placeholder 5"/>
          <p:cNvSpPr>
            <a:spLocks noGrp="1"/>
          </p:cNvSpPr>
          <p:nvPr>
            <p:ph type="sldNum" sz="quarter" idx="4"/>
            <p:custDataLst>
              <p:tags r:id="rId18"/>
            </p:custDataLst>
          </p:nvPr>
        </p:nvSpPr>
        <p:spPr>
          <a:xfrm>
            <a:off x="8610600" y="6356350"/>
            <a:ext cx="2743200" cy="365125"/>
          </a:xfrm>
          <a:prstGeom prst="rect">
            <a:avLst/>
          </a:prstGeom>
        </p:spPr>
        <p:txBody>
          <a:bodyPr vert="horz" lIns="90000" tIns="46800" rIns="90000" bIns="46800" rtlCol="0" anchor="ctr">
            <a:normAutofit/>
          </a:bodyPr>
          <a:lstStyle>
            <a:lvl1pPr algn="r">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38.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39.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0.xml"/><Relationship Id="rId7" Type="http://schemas.openxmlformats.org/officeDocument/2006/relationships/image" Target="../media/image47.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9.xml"/><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5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53.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57.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58.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9.xml"/><Relationship Id="rId1" Type="http://schemas.openxmlformats.org/officeDocument/2006/relationships/tags" Target="../tags/tag158.xml"/><Relationship Id="rId5" Type="http://schemas.openxmlformats.org/officeDocument/2006/relationships/image" Target="../media/image59.jp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image" Target="../media/image60.jp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61.jp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62.jpg"/><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5.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33.xml"/><Relationship Id="rId7" Type="http://schemas.openxmlformats.org/officeDocument/2006/relationships/image" Target="../media/image69.png"/><Relationship Id="rId2" Type="http://schemas.openxmlformats.org/officeDocument/2006/relationships/slideLayout" Target="../slideLayouts/slideLayout10.xml"/><Relationship Id="rId1" Type="http://schemas.openxmlformats.org/officeDocument/2006/relationships/tags" Target="../tags/tag16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0.xml"/><Relationship Id="rId7" Type="http://schemas.openxmlformats.org/officeDocument/2006/relationships/image" Target="../media/image1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5.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2"/>
            </p:custDataLst>
          </p:nvPr>
        </p:nvSpPr>
        <p:spPr>
          <a:xfrm>
            <a:off x="1532238" y="1706644"/>
            <a:ext cx="9144000" cy="2243584"/>
          </a:xfrm>
        </p:spPr>
        <p:txBody>
          <a:bodyPr>
            <a:normAutofit/>
          </a:bodyPr>
          <a:lstStyle/>
          <a:p>
            <a:pPr>
              <a:spcBef>
                <a:spcPts val="0"/>
              </a:spcBef>
              <a:buSzPct val="100000"/>
            </a:pPr>
            <a:r>
              <a:rPr lang="zh-CN" altLang="en-US" sz="6000" dirty="0" smtClean="0"/>
              <a:t>逻辑原语</a:t>
            </a:r>
            <a:endParaRPr lang="zh-CN" altLang="en-US" sz="5400"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a:t>
            </a:r>
            <a:r>
              <a:rPr lang="zh-CN" altLang="en-US" dirty="0" smtClean="0"/>
              <a:t>与面向接口</a:t>
            </a:r>
            <a:endParaRPr lang="zh-CN" altLang="en-US" dirty="0"/>
          </a:p>
        </p:txBody>
      </p:sp>
      <p:sp>
        <p:nvSpPr>
          <p:cNvPr id="3" name="文本框 2"/>
          <p:cNvSpPr txBox="1"/>
          <p:nvPr/>
        </p:nvSpPr>
        <p:spPr>
          <a:xfrm>
            <a:off x="383880" y="1098530"/>
            <a:ext cx="3081375" cy="5632311"/>
          </a:xfrm>
          <a:prstGeom prst="rect">
            <a:avLst/>
          </a:prstGeom>
          <a:noFill/>
        </p:spPr>
        <p:txBody>
          <a:bodyPr wrap="square" rtlCol="0" anchor="t">
            <a:spAutoFit/>
          </a:bodyPr>
          <a:lstStyle/>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对于模块而言，一般应该有一个暴露</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Facade</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，然后处理的</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Context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，然后基于</a:t>
            </a: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Context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进行主流程处理。</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一般都是先确定要实现的是什么，然后定义接口，然后基于主流程定义接口的逻辑原语（写流程遇到需要用的元素就暴露出来）</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，然后对于某些需要拓展的地方定义成抽象的（确定逻辑原语）</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右图是</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Spring</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对</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Conditional</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注解的实现逻辑。就是基于两个接口（模板原语的集合）编写逻辑。最终实现了</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@Conditional</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的功能（</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altLang="zh-CN"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ConditionOn</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相关注解、</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@Profile</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图片 8"/>
          <p:cNvPicPr>
            <a:picLocks noChangeAspect="1"/>
          </p:cNvPicPr>
          <p:nvPr/>
        </p:nvPicPr>
        <p:blipFill>
          <a:blip r:embed="rId5"/>
          <a:stretch>
            <a:fillRect/>
          </a:stretch>
        </p:blipFill>
        <p:spPr>
          <a:xfrm>
            <a:off x="3668441" y="1098530"/>
            <a:ext cx="4506686" cy="2456608"/>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6"/>
          <a:stretch>
            <a:fillRect/>
          </a:stretch>
        </p:blipFill>
        <p:spPr>
          <a:xfrm>
            <a:off x="3679180" y="4450427"/>
            <a:ext cx="4572001" cy="1748118"/>
          </a:xfrm>
          <a:prstGeom prst="rect">
            <a:avLst/>
          </a:prstGeom>
          <a:effectLst>
            <a:innerShdw blurRad="63500" dist="50800" dir="13500000">
              <a:prstClr val="black">
                <a:alpha val="50000"/>
              </a:prstClr>
            </a:innerShdw>
          </a:effectLst>
        </p:spPr>
      </p:pic>
      <p:pic>
        <p:nvPicPr>
          <p:cNvPr id="11" name="图片 10"/>
          <p:cNvPicPr>
            <a:picLocks noChangeAspect="1"/>
          </p:cNvPicPr>
          <p:nvPr/>
        </p:nvPicPr>
        <p:blipFill>
          <a:blip r:embed="rId7"/>
          <a:stretch>
            <a:fillRect/>
          </a:stretch>
        </p:blipFill>
        <p:spPr>
          <a:xfrm>
            <a:off x="6876661" y="1098530"/>
            <a:ext cx="4670950" cy="5100015"/>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1151210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a:t>
            </a:r>
            <a:r>
              <a:rPr lang="zh-CN" altLang="en-US" dirty="0" smtClean="0"/>
              <a:t>与面向接口</a:t>
            </a:r>
            <a:endParaRPr lang="zh-CN" altLang="en-US" dirty="0"/>
          </a:p>
        </p:txBody>
      </p:sp>
      <p:sp>
        <p:nvSpPr>
          <p:cNvPr id="3" name="文本框 2"/>
          <p:cNvSpPr txBox="1"/>
          <p:nvPr/>
        </p:nvSpPr>
        <p:spPr>
          <a:xfrm>
            <a:off x="548107" y="1386379"/>
            <a:ext cx="2876227" cy="4524315"/>
          </a:xfrm>
          <a:prstGeom prst="rect">
            <a:avLst/>
          </a:prstGeom>
          <a:noFill/>
        </p:spPr>
        <p:txBody>
          <a:bodyPr wrap="square" rtlCol="0" anchor="t">
            <a:spAutoFit/>
          </a:bodyPr>
          <a:lstStyle/>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这样写的好处是将逻辑分层，解耦上下级逻辑的强依赖，面向逻辑原语（定义或者抽象）编程，而非实现。</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在这种思想的基础上，桥梁模式与</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思想诞生了，另外基本上所有的</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JSR</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规范都是</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与实现分离的。</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这样做的好处就是大家可以基于</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进行更高级的抽象与拓展而无需关注具体的实现。（</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JSR</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规范皆是如此）</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图片 8"/>
          <p:cNvPicPr>
            <a:picLocks noChangeAspect="1"/>
          </p:cNvPicPr>
          <p:nvPr/>
        </p:nvPicPr>
        <p:blipFill>
          <a:blip r:embed="rId5"/>
          <a:stretch>
            <a:fillRect/>
          </a:stretch>
        </p:blipFill>
        <p:spPr>
          <a:xfrm>
            <a:off x="3668441" y="1098530"/>
            <a:ext cx="4506686" cy="2456608"/>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6"/>
          <a:stretch>
            <a:fillRect/>
          </a:stretch>
        </p:blipFill>
        <p:spPr>
          <a:xfrm>
            <a:off x="3679180" y="4450427"/>
            <a:ext cx="4572001" cy="1748118"/>
          </a:xfrm>
          <a:prstGeom prst="rect">
            <a:avLst/>
          </a:prstGeom>
          <a:effectLst>
            <a:innerShdw blurRad="63500" dist="50800" dir="13500000">
              <a:prstClr val="black">
                <a:alpha val="50000"/>
              </a:prstClr>
            </a:innerShdw>
          </a:effectLst>
        </p:spPr>
      </p:pic>
      <p:pic>
        <p:nvPicPr>
          <p:cNvPr id="11" name="图片 10"/>
          <p:cNvPicPr>
            <a:picLocks noChangeAspect="1"/>
          </p:cNvPicPr>
          <p:nvPr/>
        </p:nvPicPr>
        <p:blipFill>
          <a:blip r:embed="rId7"/>
          <a:stretch>
            <a:fillRect/>
          </a:stretch>
        </p:blipFill>
        <p:spPr>
          <a:xfrm>
            <a:off x="6876661" y="1098530"/>
            <a:ext cx="4670950" cy="5100015"/>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2790198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46438" y="634314"/>
            <a:ext cx="5439032" cy="436742"/>
          </a:xfrm>
        </p:spPr>
        <p:txBody>
          <a:bodyPr>
            <a:normAutofit fontScale="92500"/>
          </a:bodyPr>
          <a:lstStyle/>
          <a:p>
            <a:pPr marL="0" lvl="0" indent="0">
              <a:buNone/>
            </a:pPr>
            <a:r>
              <a:rPr lang="zh-CN" altLang="en-US" dirty="0"/>
              <a:t>逻辑原语</a:t>
            </a:r>
            <a:r>
              <a:rPr lang="zh-CN" altLang="en-US" dirty="0" smtClean="0"/>
              <a:t>与面向</a:t>
            </a:r>
            <a:r>
              <a:rPr lang="zh-CN" altLang="en-US" dirty="0" smtClean="0"/>
              <a:t>接口</a:t>
            </a:r>
            <a:r>
              <a:rPr lang="en-US" altLang="zh-CN" dirty="0"/>
              <a:t>(</a:t>
            </a:r>
            <a:r>
              <a:rPr lang="zh-CN" altLang="en-US" dirty="0"/>
              <a:t>面向逻辑原语编程</a:t>
            </a:r>
            <a:r>
              <a:rPr lang="en-US" altLang="zh-CN" dirty="0"/>
              <a:t>)</a:t>
            </a:r>
            <a:endParaRPr lang="zh-CN" altLang="en-US" dirty="0"/>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465" y="949758"/>
            <a:ext cx="10568474" cy="5780505"/>
          </a:xfrm>
          <a:prstGeom prst="rect">
            <a:avLst/>
          </a:prstGeom>
        </p:spPr>
      </p:pic>
    </p:spTree>
    <p:custDataLst>
      <p:tags r:id="rId1"/>
    </p:custDataLst>
    <p:extLst>
      <p:ext uri="{BB962C8B-B14F-4D97-AF65-F5344CB8AC3E}">
        <p14:creationId xmlns:p14="http://schemas.microsoft.com/office/powerpoint/2010/main" val="4056196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46438" y="634314"/>
            <a:ext cx="5439032" cy="436742"/>
          </a:xfrm>
        </p:spPr>
        <p:txBody>
          <a:bodyPr>
            <a:normAutofit fontScale="92500"/>
          </a:bodyPr>
          <a:lstStyle/>
          <a:p>
            <a:pPr marL="0" lvl="0" indent="0">
              <a:buNone/>
            </a:pPr>
            <a:r>
              <a:rPr lang="zh-CN" altLang="en-US" dirty="0"/>
              <a:t>逻辑原语</a:t>
            </a:r>
            <a:r>
              <a:rPr lang="zh-CN" altLang="en-US" dirty="0" smtClean="0"/>
              <a:t>与面向接口</a:t>
            </a:r>
            <a:r>
              <a:rPr lang="en-US" altLang="zh-CN" dirty="0" smtClean="0"/>
              <a:t>(</a:t>
            </a:r>
            <a:r>
              <a:rPr lang="zh-CN" altLang="en-US" dirty="0" smtClean="0"/>
              <a:t>面向逻辑原语编程</a:t>
            </a:r>
            <a:r>
              <a:rPr lang="en-US" altLang="zh-CN" dirty="0" smtClean="0"/>
              <a:t>)</a:t>
            </a: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4196" y="1071056"/>
            <a:ext cx="7760027" cy="5654531"/>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1925249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逻辑原语的基本理解</a:t>
            </a:r>
          </a:p>
        </p:txBody>
      </p:sp>
      <p:sp>
        <p:nvSpPr>
          <p:cNvPr id="3" name="文本框 2"/>
          <p:cNvSpPr txBox="1"/>
          <p:nvPr/>
        </p:nvSpPr>
        <p:spPr>
          <a:xfrm>
            <a:off x="838200" y="1512408"/>
            <a:ext cx="9067686" cy="4524315"/>
          </a:xfrm>
          <a:prstGeom prst="rect">
            <a:avLst/>
          </a:prstGeom>
          <a:noFill/>
        </p:spPr>
        <p:txBody>
          <a:bodyPr wrap="square" rtlCol="0" anchor="t">
            <a:spAutoFit/>
          </a:bodyPr>
          <a:lstStyle/>
          <a:p>
            <a:pPr marL="0" lvl="0" indent="0">
              <a:buNone/>
            </a:pP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当逻辑原语是普通方法时，</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是为了代码的复用与简洁以及更友好的</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a:p>
            <a:pPr marL="0" lvl="0" indent="0">
              <a:buNone/>
            </a:pP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当逻辑原语是抽象方法时</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如果出现在抽象类里，便是典型的模板方法模式</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如果出现在接口里，便是典型的策略模式（状态模式）</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如果出现在枚举类里</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（充血的枚举，本质和模板方法和策略模式等没区别）</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很多介绍设计模式里总是说，委托（策略模式）优于继承（模板方法模式），实际上这是片面的说话 </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重点在于你希望给哪些地方留下拓展，有些地方设计者就不希望让你改，你只需关注可以改的地方，对于类而言是抽象方法，对于框架而言，拓展点是接口</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对于框架而言，往往是写主流程，然后基于主流程定义模板原语，然后主流程组织模板原语实现封装更高级的逻辑原语</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任何一个逻辑都可以概括为三个部分</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Context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Template</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Template Framework</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ustDataLst>
      <p:tags r:id="rId1"/>
    </p:custDataLst>
    <p:extLst>
      <p:ext uri="{BB962C8B-B14F-4D97-AF65-F5344CB8AC3E}">
        <p14:creationId xmlns:p14="http://schemas.microsoft.com/office/powerpoint/2010/main" val="973254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32049" y="5064627"/>
            <a:ext cx="2530251" cy="1322478"/>
          </a:xfrm>
          <a:prstGeom prst="rect">
            <a:avLst/>
          </a:prstGeom>
        </p:spPr>
      </p:pic>
      <p:pic>
        <p:nvPicPr>
          <p:cNvPr id="4" name="图片 3"/>
          <p:cNvPicPr>
            <a:picLocks noChangeAspect="1"/>
          </p:cNvPicPr>
          <p:nvPr/>
        </p:nvPicPr>
        <p:blipFill>
          <a:blip r:embed="rId3"/>
          <a:stretch>
            <a:fillRect/>
          </a:stretch>
        </p:blipFill>
        <p:spPr>
          <a:xfrm>
            <a:off x="5597937" y="633762"/>
            <a:ext cx="2786113" cy="1219306"/>
          </a:xfrm>
          <a:prstGeom prst="rect">
            <a:avLst/>
          </a:prstGeom>
        </p:spPr>
      </p:pic>
      <p:pic>
        <p:nvPicPr>
          <p:cNvPr id="5" name="图片 4"/>
          <p:cNvPicPr>
            <a:picLocks noChangeAspect="1"/>
          </p:cNvPicPr>
          <p:nvPr/>
        </p:nvPicPr>
        <p:blipFill>
          <a:blip r:embed="rId4"/>
          <a:stretch>
            <a:fillRect/>
          </a:stretch>
        </p:blipFill>
        <p:spPr>
          <a:xfrm>
            <a:off x="732049" y="944571"/>
            <a:ext cx="2505673" cy="1414395"/>
          </a:xfrm>
          <a:prstGeom prst="rect">
            <a:avLst/>
          </a:prstGeom>
        </p:spPr>
      </p:pic>
      <p:pic>
        <p:nvPicPr>
          <p:cNvPr id="6" name="图片 5"/>
          <p:cNvPicPr>
            <a:picLocks noChangeAspect="1"/>
          </p:cNvPicPr>
          <p:nvPr/>
        </p:nvPicPr>
        <p:blipFill>
          <a:blip r:embed="rId5"/>
          <a:stretch>
            <a:fillRect/>
          </a:stretch>
        </p:blipFill>
        <p:spPr>
          <a:xfrm>
            <a:off x="3237722" y="2358966"/>
            <a:ext cx="2505673" cy="1390008"/>
          </a:xfrm>
          <a:prstGeom prst="rect">
            <a:avLst/>
          </a:prstGeom>
        </p:spPr>
      </p:pic>
      <p:pic>
        <p:nvPicPr>
          <p:cNvPr id="7" name="图片 6"/>
          <p:cNvPicPr>
            <a:picLocks noChangeAspect="1"/>
          </p:cNvPicPr>
          <p:nvPr/>
        </p:nvPicPr>
        <p:blipFill>
          <a:blip r:embed="rId6"/>
          <a:stretch>
            <a:fillRect/>
          </a:stretch>
        </p:blipFill>
        <p:spPr>
          <a:xfrm>
            <a:off x="5743395" y="3748974"/>
            <a:ext cx="2724541" cy="1429864"/>
          </a:xfrm>
          <a:prstGeom prst="rect">
            <a:avLst/>
          </a:prstGeom>
          <a:effectLst>
            <a:innerShdw blurRad="63500" dist="50800" dir="13500000">
              <a:prstClr val="black">
                <a:alpha val="50000"/>
              </a:prstClr>
            </a:innerShdw>
          </a:effectLst>
        </p:spPr>
      </p:pic>
      <p:pic>
        <p:nvPicPr>
          <p:cNvPr id="9" name="图片 8"/>
          <p:cNvPicPr>
            <a:picLocks noChangeAspect="1"/>
          </p:cNvPicPr>
          <p:nvPr/>
        </p:nvPicPr>
        <p:blipFill>
          <a:blip r:embed="rId7"/>
          <a:stretch>
            <a:fillRect/>
          </a:stretch>
        </p:blipFill>
        <p:spPr>
          <a:xfrm>
            <a:off x="8467936" y="5178838"/>
            <a:ext cx="2769116" cy="1273582"/>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8"/>
          <a:stretch>
            <a:fillRect/>
          </a:stretch>
        </p:blipFill>
        <p:spPr>
          <a:xfrm>
            <a:off x="8384050" y="1853068"/>
            <a:ext cx="2804451" cy="1338001"/>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968334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sym typeface="+mn-ea"/>
              </a:rPr>
              <a:t>基于逻辑原语组织逻辑</a:t>
            </a:r>
            <a:r>
              <a:rPr lang="zh-CN" altLang="en-US" sz="2800" dirty="0" smtClean="0">
                <a:sym typeface="+mn-ea"/>
              </a:rPr>
              <a:t>框架</a:t>
            </a:r>
            <a:endParaRPr lang="zh-CN" altLang="da-DK" sz="2800" dirty="0">
              <a:sym typeface="+mn-ea"/>
            </a:endParaRPr>
          </a:p>
        </p:txBody>
      </p:sp>
    </p:spTree>
    <p:extLst>
      <p:ext uri="{BB962C8B-B14F-4D97-AF65-F5344CB8AC3E}">
        <p14:creationId xmlns:p14="http://schemas.microsoft.com/office/powerpoint/2010/main" val="3051703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fontScale="92500"/>
          </a:bodyPr>
          <a:lstStyle/>
          <a:p>
            <a:pPr marL="0" lvl="0" indent="0">
              <a:buNone/>
            </a:pPr>
            <a:r>
              <a:rPr lang="zh-CN" altLang="en-US" dirty="0"/>
              <a:t>逻辑原语</a:t>
            </a:r>
            <a:r>
              <a:rPr lang="zh-CN" altLang="en-US" dirty="0" smtClean="0"/>
              <a:t>的</a:t>
            </a:r>
            <a:r>
              <a:rPr lang="zh-CN" altLang="en-US" dirty="0" smtClean="0"/>
              <a:t>组织</a:t>
            </a:r>
            <a:r>
              <a:rPr lang="en-US" altLang="zh-CN" dirty="0" smtClean="0"/>
              <a:t>:</a:t>
            </a:r>
            <a:r>
              <a:rPr lang="zh-CN" altLang="en-US" dirty="0" smtClean="0"/>
              <a:t>抽象与继承</a:t>
            </a:r>
            <a:endParaRPr lang="zh-CN" altLang="en-US" dirty="0"/>
          </a:p>
        </p:txBody>
      </p:sp>
      <p:sp>
        <p:nvSpPr>
          <p:cNvPr id="3" name="文本框 2"/>
          <p:cNvSpPr txBox="1"/>
          <p:nvPr/>
        </p:nvSpPr>
        <p:spPr>
          <a:xfrm>
            <a:off x="1079963" y="2710249"/>
            <a:ext cx="3730934" cy="1477328"/>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我们可以经常看到这样的代码，在某个高级逻辑原语中组织了几个低级的逻辑原语实现了自己的功能。右图是基于模板方法模式实现的逻辑原语的组织。</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图片 1" descr="005"/>
          <p:cNvPicPr>
            <a:picLocks noChangeAspect="1"/>
          </p:cNvPicPr>
          <p:nvPr/>
        </p:nvPicPr>
        <p:blipFill>
          <a:blip r:embed="rId5"/>
          <a:stretch>
            <a:fillRect/>
          </a:stretch>
        </p:blipFill>
        <p:spPr>
          <a:xfrm>
            <a:off x="5627450" y="1119927"/>
            <a:ext cx="4785177" cy="4930402"/>
          </a:xfrm>
          <a:prstGeom prst="rect">
            <a:avLst/>
          </a:prstGeom>
        </p:spPr>
      </p:pic>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fontScale="92500"/>
          </a:bodyPr>
          <a:lstStyle/>
          <a:p>
            <a:pPr marL="0" lvl="0" indent="0">
              <a:buNone/>
            </a:pPr>
            <a:r>
              <a:rPr lang="zh-CN" altLang="en-US" dirty="0"/>
              <a:t>逻辑原语的</a:t>
            </a:r>
            <a:r>
              <a:rPr lang="zh-CN" altLang="en-US" dirty="0" smtClean="0"/>
              <a:t>组织</a:t>
            </a:r>
            <a:r>
              <a:rPr lang="en-US" altLang="zh-CN" dirty="0" smtClean="0"/>
              <a:t>:</a:t>
            </a:r>
            <a:r>
              <a:rPr lang="zh-CN" altLang="en-US" dirty="0" smtClean="0"/>
              <a:t>接口与委托</a:t>
            </a:r>
            <a:endParaRPr lang="zh-CN" altLang="en-US" dirty="0"/>
          </a:p>
        </p:txBody>
      </p:sp>
      <p:sp>
        <p:nvSpPr>
          <p:cNvPr id="3" name="文本框 2"/>
          <p:cNvSpPr txBox="1"/>
          <p:nvPr/>
        </p:nvSpPr>
        <p:spPr>
          <a:xfrm>
            <a:off x="1079963" y="2329244"/>
            <a:ext cx="3730934" cy="2585323"/>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我们也可以</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经常看到这样的代码，在某个高级逻辑原语中组织了几个低级的逻辑原语实现了自己的功能。右图是基于策略模式实现的逻辑原语的组织。在这样的代码中，逻辑原语的定义与实现是分离的，逻辑原语的定义与组织也是分离的，个人习惯上将逻辑原语的组织称为逻辑框架。</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图片 3"/>
          <p:cNvPicPr>
            <a:picLocks noChangeAspect="1"/>
          </p:cNvPicPr>
          <p:nvPr/>
        </p:nvPicPr>
        <p:blipFill>
          <a:blip r:embed="rId5"/>
          <a:stretch>
            <a:fillRect/>
          </a:stretch>
        </p:blipFill>
        <p:spPr>
          <a:xfrm>
            <a:off x="5492900" y="1171981"/>
            <a:ext cx="4746731" cy="4899851"/>
          </a:xfrm>
          <a:prstGeom prst="rect">
            <a:avLst/>
          </a:prstGeom>
        </p:spPr>
      </p:pic>
    </p:spTree>
    <p:custDataLst>
      <p:tags r:id="rId1"/>
    </p:custDataLst>
    <p:extLst>
      <p:ext uri="{BB962C8B-B14F-4D97-AF65-F5344CB8AC3E}">
        <p14:creationId xmlns:p14="http://schemas.microsoft.com/office/powerpoint/2010/main" val="3050965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逻辑原语的</a:t>
            </a:r>
            <a:r>
              <a:rPr lang="zh-CN" altLang="en-US" dirty="0" smtClean="0"/>
              <a:t>组织（</a:t>
            </a:r>
            <a:r>
              <a:rPr lang="zh-CN" altLang="en-US" dirty="0"/>
              <a:t>一对一</a:t>
            </a:r>
            <a:r>
              <a:rPr lang="zh-CN" altLang="en-US" dirty="0" smtClean="0"/>
              <a:t>）</a:t>
            </a:r>
            <a:endParaRPr lang="zh-CN" altLang="en-US" dirty="0"/>
          </a:p>
        </p:txBody>
      </p:sp>
      <p:sp>
        <p:nvSpPr>
          <p:cNvPr id="3" name="文本框 2"/>
          <p:cNvSpPr txBox="1"/>
          <p:nvPr/>
        </p:nvSpPr>
        <p:spPr>
          <a:xfrm>
            <a:off x="1158875" y="1321435"/>
            <a:ext cx="9184005" cy="1477328"/>
          </a:xfrm>
          <a:prstGeom prst="rect">
            <a:avLst/>
          </a:prstGeom>
          <a:noFill/>
        </p:spPr>
        <p:txBody>
          <a:bodyPr wrap="square" rtlCol="0" anchor="t">
            <a:spAutoFit/>
          </a:bodyPr>
          <a:lstStyle/>
          <a:p>
            <a:r>
              <a:rPr lang="zh-CN" altLang="en-US" dirty="0" smtClean="0">
                <a:ln w="10160">
                  <a:solidFill>
                    <a:schemeClr val="accent5"/>
                  </a:solidFill>
                  <a:prstDash val="solid"/>
                </a:ln>
                <a:solidFill>
                  <a:srgbClr val="FFFFFF"/>
                </a:solidFill>
                <a:effectLst/>
              </a:rPr>
              <a:t>这里展示了一个重要的编程思想：逻辑的组合和逻辑原语的实现两者是无关联的，当需要修改某个基本的逻辑原语时无需更改逻辑的组合，当修改逻辑的组合时无需修改底层的逻辑原语；如果某个逻辑原语会有多种实现可以考虑</a:t>
            </a:r>
            <a:r>
              <a:rPr lang="en-US" altLang="zh-CN" dirty="0" smtClean="0">
                <a:ln w="10160">
                  <a:solidFill>
                    <a:schemeClr val="accent5"/>
                  </a:solidFill>
                  <a:prstDash val="solid"/>
                </a:ln>
                <a:solidFill>
                  <a:srgbClr val="FFFFFF"/>
                </a:solidFill>
                <a:effectLst/>
              </a:rPr>
              <a:t>abstract</a:t>
            </a:r>
            <a:r>
              <a:rPr lang="zh-CN" altLang="en-US" dirty="0" smtClean="0">
                <a:ln w="10160">
                  <a:solidFill>
                    <a:schemeClr val="accent5"/>
                  </a:solidFill>
                  <a:prstDash val="solid"/>
                </a:ln>
                <a:solidFill>
                  <a:srgbClr val="FFFFFF"/>
                </a:solidFill>
                <a:effectLst/>
              </a:rPr>
              <a:t>或者</a:t>
            </a:r>
            <a:r>
              <a:rPr lang="en-US" altLang="zh-CN" dirty="0" smtClean="0">
                <a:ln w="10160">
                  <a:solidFill>
                    <a:schemeClr val="accent5"/>
                  </a:solidFill>
                  <a:prstDash val="solid"/>
                </a:ln>
                <a:solidFill>
                  <a:srgbClr val="FFFFFF"/>
                </a:solidFill>
                <a:effectLst/>
              </a:rPr>
              <a:t>interface</a:t>
            </a:r>
            <a:r>
              <a:rPr lang="zh-CN" altLang="en-US" dirty="0" smtClean="0">
                <a:ln w="10160">
                  <a:solidFill>
                    <a:schemeClr val="accent5"/>
                  </a:solidFill>
                  <a:prstDash val="solid"/>
                </a:ln>
                <a:solidFill>
                  <a:srgbClr val="FFFFFF"/>
                </a:solidFill>
                <a:effectLst/>
              </a:rPr>
              <a:t>（两者区别在于生命周期，前者只能继承，后者是委托，委托更解耦，但是有时我们更需要内聚，因此需要看情况选择）</a:t>
            </a:r>
            <a:endParaRPr lang="en-US" altLang="zh-CN" dirty="0">
              <a:ln w="10160">
                <a:solidFill>
                  <a:schemeClr val="accent5"/>
                </a:solidFill>
                <a:prstDash val="solid"/>
              </a:ln>
              <a:solidFill>
                <a:srgbClr val="FFFFFF"/>
              </a:solidFill>
            </a:endParaRPr>
          </a:p>
        </p:txBody>
      </p:sp>
      <p:pic>
        <p:nvPicPr>
          <p:cNvPr id="4" name="图片 3"/>
          <p:cNvPicPr>
            <a:picLocks noChangeAspect="1"/>
          </p:cNvPicPr>
          <p:nvPr/>
        </p:nvPicPr>
        <p:blipFill>
          <a:blip r:embed="rId5"/>
          <a:stretch>
            <a:fillRect/>
          </a:stretch>
        </p:blipFill>
        <p:spPr>
          <a:xfrm>
            <a:off x="1029730" y="3477510"/>
            <a:ext cx="4848002" cy="1918274"/>
          </a:xfrm>
          <a:prstGeom prst="rect">
            <a:avLst/>
          </a:prstGeom>
        </p:spPr>
      </p:pic>
      <p:pic>
        <p:nvPicPr>
          <p:cNvPr id="7" name="图片 6"/>
          <p:cNvPicPr>
            <a:picLocks noChangeAspect="1"/>
          </p:cNvPicPr>
          <p:nvPr/>
        </p:nvPicPr>
        <p:blipFill>
          <a:blip r:embed="rId6"/>
          <a:stretch>
            <a:fillRect/>
          </a:stretch>
        </p:blipFill>
        <p:spPr>
          <a:xfrm>
            <a:off x="6330811" y="2729895"/>
            <a:ext cx="5095223" cy="3544076"/>
          </a:xfrm>
          <a:prstGeom prst="rect">
            <a:avLst/>
          </a:prstGeom>
        </p:spPr>
      </p:pic>
    </p:spTree>
    <p:custDataLst>
      <p:tags r:id="rId1"/>
    </p:custDataLst>
    <p:extLst>
      <p:ext uri="{BB962C8B-B14F-4D97-AF65-F5344CB8AC3E}">
        <p14:creationId xmlns:p14="http://schemas.microsoft.com/office/powerpoint/2010/main" val="2523573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smtClean="0"/>
              <a:t/>
            </a:r>
            <a:br>
              <a:rPr lang="en-US" altLang="zh-CN" sz="3600" dirty="0" smtClean="0"/>
            </a:br>
            <a:r>
              <a:rPr lang="zh-CN" altLang="en-US" sz="3200" dirty="0" smtClean="0"/>
              <a:t>逻辑原语与面向对象、面向接口</a:t>
            </a:r>
            <a:r>
              <a:rPr lang="zh-CN" altLang="en-US" sz="3600" dirty="0"/>
              <a:t/>
            </a:r>
            <a:br>
              <a:rPr lang="zh-CN" altLang="en-US" sz="3600" dirty="0"/>
            </a:br>
            <a:endParaRPr lang="zh-CN" altLang="en-US" sz="3600" dirty="0"/>
          </a:p>
        </p:txBody>
      </p:sp>
    </p:spTree>
    <p:extLst>
      <p:ext uri="{BB962C8B-B14F-4D97-AF65-F5344CB8AC3E}">
        <p14:creationId xmlns:p14="http://schemas.microsoft.com/office/powerpoint/2010/main" val="3798302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en-US" dirty="0"/>
              <a:t>逻辑原语的</a:t>
            </a:r>
            <a:r>
              <a:rPr lang="zh-CN" altLang="en-US" dirty="0"/>
              <a:t>组织（一对一）</a:t>
            </a:r>
          </a:p>
          <a:p>
            <a:pPr marL="0" lvl="0" indent="0">
              <a:buNone/>
            </a:pPr>
            <a:endParaRPr lang="zh-CN" altLang="en-US" dirty="0"/>
          </a:p>
        </p:txBody>
      </p:sp>
      <p:pic>
        <p:nvPicPr>
          <p:cNvPr id="7" name="图片 6"/>
          <p:cNvPicPr>
            <a:picLocks noChangeAspect="1"/>
          </p:cNvPicPr>
          <p:nvPr/>
        </p:nvPicPr>
        <p:blipFill>
          <a:blip r:embed="rId5"/>
          <a:stretch>
            <a:fillRect/>
          </a:stretch>
        </p:blipFill>
        <p:spPr>
          <a:xfrm>
            <a:off x="562324" y="1182759"/>
            <a:ext cx="5717727" cy="3977070"/>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6"/>
          <a:stretch>
            <a:fillRect/>
          </a:stretch>
        </p:blipFill>
        <p:spPr>
          <a:xfrm>
            <a:off x="5100475" y="2386409"/>
            <a:ext cx="5952931" cy="4032631"/>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3708976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逻辑原语的</a:t>
            </a:r>
            <a:r>
              <a:rPr lang="zh-CN" altLang="en-US" dirty="0" smtClean="0"/>
              <a:t>组织</a:t>
            </a:r>
            <a:r>
              <a:rPr lang="zh-CN" altLang="en-US" dirty="0"/>
              <a:t>（一对一）</a:t>
            </a:r>
          </a:p>
          <a:p>
            <a:pPr marL="0" lvl="0" indent="0">
              <a:buNone/>
            </a:pPr>
            <a:endParaRPr lang="zh-CN" altLang="en-US" dirty="0"/>
          </a:p>
        </p:txBody>
      </p:sp>
      <p:pic>
        <p:nvPicPr>
          <p:cNvPr id="7" name="图片 6"/>
          <p:cNvPicPr>
            <a:picLocks noChangeAspect="1"/>
          </p:cNvPicPr>
          <p:nvPr/>
        </p:nvPicPr>
        <p:blipFill>
          <a:blip r:embed="rId5"/>
          <a:stretch>
            <a:fillRect/>
          </a:stretch>
        </p:blipFill>
        <p:spPr>
          <a:xfrm>
            <a:off x="562324" y="1182759"/>
            <a:ext cx="5717727" cy="3977070"/>
          </a:xfrm>
          <a:prstGeom prst="rect">
            <a:avLst/>
          </a:prstGeom>
          <a:effectLst>
            <a:innerShdw blurRad="63500" dist="50800" dir="13500000">
              <a:prstClr val="black">
                <a:alpha val="50000"/>
              </a:prstClr>
            </a:innerShdw>
          </a:effectLst>
        </p:spPr>
      </p:pic>
      <p:pic>
        <p:nvPicPr>
          <p:cNvPr id="3" name="图片 2"/>
          <p:cNvPicPr>
            <a:picLocks noChangeAspect="1"/>
          </p:cNvPicPr>
          <p:nvPr/>
        </p:nvPicPr>
        <p:blipFill>
          <a:blip r:embed="rId6"/>
          <a:stretch>
            <a:fillRect/>
          </a:stretch>
        </p:blipFill>
        <p:spPr>
          <a:xfrm>
            <a:off x="4236097" y="3172441"/>
            <a:ext cx="7102237" cy="3348502"/>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3238116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873758" cy="630944"/>
          </a:xfrm>
        </p:spPr>
        <p:txBody>
          <a:bodyPr>
            <a:normAutofit/>
          </a:bodyPr>
          <a:lstStyle/>
          <a:p>
            <a:pPr marL="0" lvl="0" indent="0">
              <a:buNone/>
            </a:pPr>
            <a:r>
              <a:rPr lang="zh-CN" altLang="en-US" dirty="0"/>
              <a:t>逻辑原语的</a:t>
            </a:r>
            <a:r>
              <a:rPr lang="zh-CN" altLang="en-US" dirty="0" smtClean="0"/>
              <a:t>组织</a:t>
            </a:r>
            <a:r>
              <a:rPr lang="zh-CN" altLang="en-US" dirty="0"/>
              <a:t>（一对一）</a:t>
            </a:r>
          </a:p>
          <a:p>
            <a:pPr marL="0" lvl="0" indent="0">
              <a:buNone/>
            </a:pPr>
            <a:endParaRPr lang="zh-CN" altLang="en-US" dirty="0"/>
          </a:p>
        </p:txBody>
      </p:sp>
      <p:pic>
        <p:nvPicPr>
          <p:cNvPr id="7" name="图片 6"/>
          <p:cNvPicPr>
            <a:picLocks noChangeAspect="1"/>
          </p:cNvPicPr>
          <p:nvPr/>
        </p:nvPicPr>
        <p:blipFill>
          <a:blip r:embed="rId5"/>
          <a:stretch>
            <a:fillRect/>
          </a:stretch>
        </p:blipFill>
        <p:spPr>
          <a:xfrm>
            <a:off x="562324" y="1182759"/>
            <a:ext cx="5717727" cy="3977070"/>
          </a:xfrm>
          <a:prstGeom prst="rect">
            <a:avLst/>
          </a:prstGeom>
          <a:effectLst>
            <a:innerShdw blurRad="63500" dist="50800" dir="13500000">
              <a:prstClr val="black">
                <a:alpha val="50000"/>
              </a:prstClr>
            </a:innerShdw>
          </a:effectLst>
        </p:spPr>
      </p:pic>
      <p:pic>
        <p:nvPicPr>
          <p:cNvPr id="3" name="图片 2"/>
          <p:cNvPicPr>
            <a:picLocks noChangeAspect="1"/>
          </p:cNvPicPr>
          <p:nvPr/>
        </p:nvPicPr>
        <p:blipFill>
          <a:blip r:embed="rId6"/>
          <a:stretch>
            <a:fillRect/>
          </a:stretch>
        </p:blipFill>
        <p:spPr>
          <a:xfrm>
            <a:off x="4711958" y="2643319"/>
            <a:ext cx="6604258" cy="4037400"/>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3258914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791546" y="606938"/>
            <a:ext cx="4200332" cy="597159"/>
          </a:xfrm>
          <a:effectLst>
            <a:innerShdw blurRad="63500" dist="50800" dir="13500000">
              <a:prstClr val="black">
                <a:alpha val="50000"/>
              </a:prstClr>
            </a:innerShdw>
          </a:effectLst>
        </p:spPr>
        <p:txBody>
          <a:bodyPr>
            <a:normAutofit/>
          </a:bodyPr>
          <a:lstStyle/>
          <a:p>
            <a:pPr marL="0" lvl="0" indent="0">
              <a:buNone/>
            </a:pPr>
            <a:r>
              <a:rPr lang="zh-CN" altLang="en-US" dirty="0"/>
              <a:t>逻辑原语</a:t>
            </a:r>
            <a:r>
              <a:rPr lang="zh-CN" altLang="en-US" dirty="0" smtClean="0"/>
              <a:t>的</a:t>
            </a:r>
            <a:r>
              <a:rPr lang="zh-CN" altLang="en-US" dirty="0" smtClean="0"/>
              <a:t>组织（多对</a:t>
            </a:r>
            <a:r>
              <a:rPr lang="zh-CN" altLang="en-US" dirty="0"/>
              <a:t>一</a:t>
            </a:r>
            <a:r>
              <a:rPr lang="zh-CN" altLang="en-US" dirty="0" smtClean="0"/>
              <a:t>）</a:t>
            </a:r>
            <a:endParaRPr lang="zh-CN" altLang="en-US" dirty="0"/>
          </a:p>
          <a:p>
            <a:pPr marL="0" lvl="0" indent="0">
              <a:buNone/>
            </a:pPr>
            <a:endParaRPr lang="zh-CN" altLang="en-US" dirty="0"/>
          </a:p>
        </p:txBody>
      </p:sp>
      <p:pic>
        <p:nvPicPr>
          <p:cNvPr id="2" name="图片 1"/>
          <p:cNvPicPr>
            <a:picLocks noChangeAspect="1"/>
          </p:cNvPicPr>
          <p:nvPr/>
        </p:nvPicPr>
        <p:blipFill>
          <a:blip r:embed="rId5"/>
          <a:stretch>
            <a:fillRect/>
          </a:stretch>
        </p:blipFill>
        <p:spPr>
          <a:xfrm>
            <a:off x="442003" y="1475163"/>
            <a:ext cx="4104762" cy="828571"/>
          </a:xfrm>
          <a:prstGeom prst="rect">
            <a:avLst/>
          </a:prstGeom>
          <a:effectLst>
            <a:innerShdw blurRad="63500" dist="50800" dir="13500000">
              <a:prstClr val="black">
                <a:alpha val="50000"/>
              </a:prstClr>
            </a:innerShdw>
          </a:effectLst>
        </p:spPr>
      </p:pic>
      <p:pic>
        <p:nvPicPr>
          <p:cNvPr id="6" name="图片 5"/>
          <p:cNvPicPr>
            <a:picLocks noChangeAspect="1"/>
          </p:cNvPicPr>
          <p:nvPr/>
        </p:nvPicPr>
        <p:blipFill>
          <a:blip r:embed="rId6"/>
          <a:stretch>
            <a:fillRect/>
          </a:stretch>
        </p:blipFill>
        <p:spPr>
          <a:xfrm>
            <a:off x="954471" y="2047793"/>
            <a:ext cx="5095238" cy="838095"/>
          </a:xfrm>
          <a:prstGeom prst="rect">
            <a:avLst/>
          </a:prstGeom>
          <a:effectLst>
            <a:innerShdw blurRad="63500" dist="50800" dir="13500000">
              <a:prstClr val="black">
                <a:alpha val="50000"/>
              </a:prstClr>
            </a:innerShdw>
          </a:effectLst>
        </p:spPr>
      </p:pic>
      <p:pic>
        <p:nvPicPr>
          <p:cNvPr id="7" name="图片 6"/>
          <p:cNvPicPr>
            <a:picLocks noChangeAspect="1"/>
          </p:cNvPicPr>
          <p:nvPr/>
        </p:nvPicPr>
        <p:blipFill>
          <a:blip r:embed="rId7"/>
          <a:stretch>
            <a:fillRect/>
          </a:stretch>
        </p:blipFill>
        <p:spPr>
          <a:xfrm>
            <a:off x="1357404" y="2707260"/>
            <a:ext cx="7685714" cy="771429"/>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8"/>
          <a:stretch>
            <a:fillRect/>
          </a:stretch>
        </p:blipFill>
        <p:spPr>
          <a:xfrm>
            <a:off x="2155142" y="3283606"/>
            <a:ext cx="8495238" cy="2304762"/>
          </a:xfrm>
          <a:prstGeom prst="rect">
            <a:avLst/>
          </a:prstGeom>
          <a:effectLst>
            <a:innerShdw blurRad="63500" dist="50800" dir="13500000">
              <a:prstClr val="black">
                <a:alpha val="50000"/>
              </a:prstClr>
            </a:innerShdw>
          </a:effectLst>
        </p:spPr>
      </p:pic>
      <p:pic>
        <p:nvPicPr>
          <p:cNvPr id="9" name="图片 8"/>
          <p:cNvPicPr>
            <a:picLocks noChangeAspect="1"/>
          </p:cNvPicPr>
          <p:nvPr/>
        </p:nvPicPr>
        <p:blipFill>
          <a:blip r:embed="rId9"/>
          <a:stretch>
            <a:fillRect/>
          </a:stretch>
        </p:blipFill>
        <p:spPr>
          <a:xfrm>
            <a:off x="279461" y="4106929"/>
            <a:ext cx="4385846" cy="2579909"/>
          </a:xfrm>
          <a:prstGeom prst="rect">
            <a:avLst/>
          </a:prstGeom>
          <a:effectLst>
            <a:innerShdw blurRad="63500" dist="50800" dir="13500000">
              <a:prstClr val="black">
                <a:alpha val="50000"/>
              </a:prstClr>
            </a:innerShdw>
          </a:effectLst>
        </p:spPr>
      </p:pic>
      <p:sp>
        <p:nvSpPr>
          <p:cNvPr id="11" name="文本框 10"/>
          <p:cNvSpPr txBox="1"/>
          <p:nvPr/>
        </p:nvSpPr>
        <p:spPr>
          <a:xfrm>
            <a:off x="6388558" y="1103405"/>
            <a:ext cx="5309119"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n w="10160">
                  <a:solidFill>
                    <a:srgbClr val="4BACC6"/>
                  </a:solidFill>
                  <a:prstDash val="solid"/>
                </a:ln>
                <a:solidFill>
                  <a:srgbClr val="FFFFFF"/>
                </a:solidFill>
                <a:latin typeface="Arial"/>
                <a:ea typeface="黑体" panose="02010609060101010101" pitchFamily="49" charset="-122"/>
              </a:rPr>
              <a:t>一</a:t>
            </a:r>
            <a:r>
              <a:rPr lang="zh-CN" altLang="en-US" dirty="0" smtClean="0">
                <a:ln w="10160">
                  <a:solidFill>
                    <a:srgbClr val="4BACC6"/>
                  </a:solidFill>
                  <a:prstDash val="solid"/>
                </a:ln>
                <a:solidFill>
                  <a:srgbClr val="FFFFFF"/>
                </a:solidFill>
                <a:latin typeface="Arial"/>
                <a:ea typeface="黑体" panose="02010609060101010101" pitchFamily="49" charset="-122"/>
              </a:rPr>
              <a:t>个高级的逻辑原语可以依赖一个低级逻辑原语，也可以依赖多个逻辑原语，左图是</a:t>
            </a:r>
            <a:r>
              <a:rPr lang="en-US" altLang="zh-CN" dirty="0" err="1" smtClean="0">
                <a:ln w="10160">
                  <a:solidFill>
                    <a:srgbClr val="4BACC6"/>
                  </a:solidFill>
                  <a:prstDash val="solid"/>
                </a:ln>
                <a:solidFill>
                  <a:srgbClr val="FFFFFF"/>
                </a:solidFill>
                <a:latin typeface="Arial"/>
                <a:ea typeface="黑体" panose="02010609060101010101" pitchFamily="49" charset="-122"/>
              </a:rPr>
              <a:t>protobuf</a:t>
            </a:r>
            <a:r>
              <a:rPr lang="zh-CN" altLang="en-US" dirty="0" smtClean="0">
                <a:ln w="10160">
                  <a:solidFill>
                    <a:srgbClr val="4BACC6"/>
                  </a:solidFill>
                  <a:prstDash val="solid"/>
                </a:ln>
                <a:solidFill>
                  <a:srgbClr val="FFFFFF"/>
                </a:solidFill>
                <a:latin typeface="Arial"/>
                <a:ea typeface="黑体" panose="02010609060101010101" pitchFamily="49" charset="-122"/>
              </a:rPr>
              <a:t>生成</a:t>
            </a:r>
            <a:r>
              <a:rPr lang="en-US" altLang="zh-CN" dirty="0" smtClean="0">
                <a:ln w="10160">
                  <a:solidFill>
                    <a:srgbClr val="4BACC6"/>
                  </a:solidFill>
                  <a:prstDash val="solid"/>
                </a:ln>
                <a:solidFill>
                  <a:srgbClr val="FFFFFF"/>
                </a:solidFill>
                <a:latin typeface="Arial"/>
                <a:ea typeface="黑体" panose="02010609060101010101" pitchFamily="49" charset="-122"/>
              </a:rPr>
              <a:t>bean</a:t>
            </a:r>
            <a:r>
              <a:rPr lang="zh-CN" altLang="en-US" dirty="0" smtClean="0">
                <a:ln w="10160">
                  <a:solidFill>
                    <a:srgbClr val="4BACC6"/>
                  </a:solidFill>
                  <a:prstDash val="solid"/>
                </a:ln>
                <a:solidFill>
                  <a:srgbClr val="FFFFFF"/>
                </a:solidFill>
                <a:latin typeface="Arial"/>
                <a:ea typeface="黑体" panose="02010609060101010101" pitchFamily="49" charset="-122"/>
              </a:rPr>
              <a:t>的基本逻辑原语接口。在定义好接口后，基于这些接口组织生成</a:t>
            </a:r>
            <a:r>
              <a:rPr lang="en-US" altLang="zh-CN" dirty="0" smtClean="0">
                <a:ln w="10160">
                  <a:solidFill>
                    <a:srgbClr val="4BACC6"/>
                  </a:solidFill>
                  <a:prstDash val="solid"/>
                </a:ln>
                <a:solidFill>
                  <a:srgbClr val="FFFFFF"/>
                </a:solidFill>
                <a:latin typeface="Arial"/>
                <a:ea typeface="黑体" panose="02010609060101010101" pitchFamily="49" charset="-122"/>
              </a:rPr>
              <a:t>bean</a:t>
            </a:r>
            <a:r>
              <a:rPr lang="zh-CN" altLang="en-US" dirty="0" smtClean="0">
                <a:ln w="10160">
                  <a:solidFill>
                    <a:srgbClr val="4BACC6"/>
                  </a:solidFill>
                  <a:prstDash val="solid"/>
                </a:ln>
                <a:solidFill>
                  <a:srgbClr val="FFFFFF"/>
                </a:solidFill>
                <a:latin typeface="Arial"/>
                <a:ea typeface="黑体" panose="02010609060101010101" pitchFamily="49" charset="-122"/>
              </a:rPr>
              <a:t>的逻辑。</a:t>
            </a:r>
            <a:endParaRPr kumimoji="0" lang="en-US" altLang="zh-CN" sz="1800" b="0" i="0" u="none" strike="noStrike" kern="1200" cap="none" spc="0" normalizeH="0" baseline="0" noProof="0" dirty="0" smtClean="0">
              <a:ln w="10160">
                <a:solidFill>
                  <a:srgbClr val="4BACC6"/>
                </a:solidFill>
                <a:prstDash val="solid"/>
              </a:ln>
              <a:solidFill>
                <a:srgbClr val="FFFFFF"/>
              </a:solidFill>
              <a:effectLst/>
              <a:uLnTx/>
              <a:uFillTx/>
              <a:latin typeface="Arial"/>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1482200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791546" y="606938"/>
            <a:ext cx="4200332" cy="597159"/>
          </a:xfrm>
          <a:effectLst>
            <a:innerShdw blurRad="63500" dist="50800" dir="13500000">
              <a:prstClr val="black">
                <a:alpha val="50000"/>
              </a:prstClr>
            </a:innerShdw>
          </a:effectLst>
        </p:spPr>
        <p:txBody>
          <a:bodyPr>
            <a:normAutofit/>
          </a:bodyPr>
          <a:lstStyle/>
          <a:p>
            <a:pPr marL="0" lvl="0" indent="0">
              <a:buNone/>
            </a:pPr>
            <a:r>
              <a:rPr lang="zh-CN" altLang="en-US" dirty="0"/>
              <a:t>逻辑原语</a:t>
            </a:r>
            <a:r>
              <a:rPr lang="zh-CN" altLang="en-US" dirty="0" smtClean="0"/>
              <a:t>的</a:t>
            </a:r>
            <a:r>
              <a:rPr lang="zh-CN" altLang="en-US" dirty="0" smtClean="0"/>
              <a:t>组织（多对</a:t>
            </a:r>
            <a:r>
              <a:rPr lang="zh-CN" altLang="en-US" dirty="0"/>
              <a:t>一</a:t>
            </a:r>
            <a:r>
              <a:rPr lang="zh-CN" altLang="en-US" dirty="0" smtClean="0"/>
              <a:t>）</a:t>
            </a:r>
            <a:endParaRPr lang="zh-CN" altLang="en-US" dirty="0"/>
          </a:p>
          <a:p>
            <a:pPr marL="0" lvl="0" indent="0">
              <a:buNone/>
            </a:pPr>
            <a:endParaRPr lang="zh-CN" altLang="en-US" dirty="0"/>
          </a:p>
        </p:txBody>
      </p:sp>
      <p:pic>
        <p:nvPicPr>
          <p:cNvPr id="3" name="图片 2"/>
          <p:cNvPicPr>
            <a:picLocks noChangeAspect="1"/>
          </p:cNvPicPr>
          <p:nvPr/>
        </p:nvPicPr>
        <p:blipFill>
          <a:blip r:embed="rId5"/>
          <a:stretch>
            <a:fillRect/>
          </a:stretch>
        </p:blipFill>
        <p:spPr>
          <a:xfrm>
            <a:off x="4787929" y="1268483"/>
            <a:ext cx="7039183" cy="5066078"/>
          </a:xfrm>
          <a:prstGeom prst="rect">
            <a:avLst/>
          </a:prstGeom>
          <a:effectLst>
            <a:innerShdw blurRad="63500" dist="50800" dir="13500000">
              <a:prstClr val="black">
                <a:alpha val="50000"/>
              </a:prstClr>
            </a:innerShdw>
          </a:effectLst>
        </p:spPr>
      </p:pic>
      <p:pic>
        <p:nvPicPr>
          <p:cNvPr id="4" name="图片 3"/>
          <p:cNvPicPr>
            <a:picLocks noChangeAspect="1"/>
          </p:cNvPicPr>
          <p:nvPr/>
        </p:nvPicPr>
        <p:blipFill>
          <a:blip r:embed="rId6"/>
          <a:stretch>
            <a:fillRect/>
          </a:stretch>
        </p:blipFill>
        <p:spPr>
          <a:xfrm>
            <a:off x="707570" y="1268483"/>
            <a:ext cx="3629542" cy="5066078"/>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2415044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13487" y="650789"/>
            <a:ext cx="7910384" cy="412029"/>
          </a:xfrm>
        </p:spPr>
        <p:txBody>
          <a:bodyPr>
            <a:normAutofit lnSpcReduction="10000"/>
          </a:bodyPr>
          <a:lstStyle/>
          <a:p>
            <a:pPr marL="0" lvl="0" indent="0">
              <a:buNone/>
            </a:pPr>
            <a:r>
              <a:rPr lang="en-US" altLang="zh-CN" dirty="0" err="1" smtClean="0"/>
              <a:t>TransactionTemplate</a:t>
            </a:r>
            <a:endParaRPr lang="zh-CN" altLang="en-US" dirty="0"/>
          </a:p>
        </p:txBody>
      </p:sp>
      <p:pic>
        <p:nvPicPr>
          <p:cNvPr id="10" name="图片 9"/>
          <p:cNvPicPr>
            <a:picLocks noChangeAspect="1"/>
          </p:cNvPicPr>
          <p:nvPr/>
        </p:nvPicPr>
        <p:blipFill>
          <a:blip r:embed="rId5"/>
          <a:stretch>
            <a:fillRect/>
          </a:stretch>
        </p:blipFill>
        <p:spPr>
          <a:xfrm>
            <a:off x="430786" y="1260390"/>
            <a:ext cx="10796506" cy="5052793"/>
          </a:xfrm>
          <a:prstGeom prst="rect">
            <a:avLst/>
          </a:prstGeom>
        </p:spPr>
      </p:pic>
    </p:spTree>
    <p:custDataLst>
      <p:tags r:id="rId1"/>
    </p:custDataLst>
    <p:extLst>
      <p:ext uri="{BB962C8B-B14F-4D97-AF65-F5344CB8AC3E}">
        <p14:creationId xmlns:p14="http://schemas.microsoft.com/office/powerpoint/2010/main" val="36373043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199" y="531845"/>
            <a:ext cx="4694853" cy="448595"/>
          </a:xfrm>
        </p:spPr>
        <p:txBody>
          <a:bodyPr>
            <a:normAutofit fontScale="92500"/>
          </a:bodyPr>
          <a:lstStyle/>
          <a:p>
            <a:pPr marL="0" lvl="0" indent="0">
              <a:buNone/>
            </a:pPr>
            <a:r>
              <a:rPr lang="zh-CN" altLang="en-US" dirty="0"/>
              <a:t>逻辑原语</a:t>
            </a:r>
            <a:r>
              <a:rPr lang="zh-CN" altLang="en-US" dirty="0" smtClean="0"/>
              <a:t>的</a:t>
            </a:r>
            <a:r>
              <a:rPr lang="zh-CN" altLang="en-US" dirty="0" smtClean="0"/>
              <a:t>组织</a:t>
            </a:r>
            <a:r>
              <a:rPr lang="en-US" altLang="zh-CN" dirty="0" smtClean="0"/>
              <a:t>:</a:t>
            </a:r>
            <a:r>
              <a:rPr lang="zh-CN" altLang="en-US" dirty="0" smtClean="0"/>
              <a:t>桥模式与双重访问</a:t>
            </a:r>
            <a:endParaRPr lang="zh-CN" altLang="en-US" dirty="0"/>
          </a:p>
        </p:txBody>
      </p:sp>
      <p:sp>
        <p:nvSpPr>
          <p:cNvPr id="3" name="文本框 2"/>
          <p:cNvSpPr txBox="1"/>
          <p:nvPr/>
        </p:nvSpPr>
        <p:spPr>
          <a:xfrm>
            <a:off x="845974" y="2225056"/>
            <a:ext cx="1812526" cy="2862322"/>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正常情况下，基于逻辑原语编程就意味着逻辑框架是固定的，然而实际上逻辑框架也是可以自由控制的，为了将分享快点结束，简单的展示一个例子。</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图片 3"/>
          <p:cNvPicPr>
            <a:picLocks noChangeAspect="1"/>
          </p:cNvPicPr>
          <p:nvPr/>
        </p:nvPicPr>
        <p:blipFill>
          <a:blip r:embed="rId5"/>
          <a:stretch>
            <a:fillRect/>
          </a:stretch>
        </p:blipFill>
        <p:spPr>
          <a:xfrm>
            <a:off x="3549526" y="1194317"/>
            <a:ext cx="7813593" cy="5359626"/>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4052222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逻辑原语的组织</a:t>
            </a:r>
          </a:p>
        </p:txBody>
      </p:sp>
      <p:sp>
        <p:nvSpPr>
          <p:cNvPr id="3" name="文本框 2"/>
          <p:cNvSpPr txBox="1"/>
          <p:nvPr/>
        </p:nvSpPr>
        <p:spPr>
          <a:xfrm>
            <a:off x="925444" y="980440"/>
            <a:ext cx="9184005" cy="5509200"/>
          </a:xfrm>
          <a:prstGeom prst="rect">
            <a:avLst/>
          </a:prstGeom>
          <a:noFill/>
        </p:spPr>
        <p:txBody>
          <a:bodyPr wrap="square" rtlCol="0" anchor="t">
            <a:spAutoFit/>
          </a:bodyPr>
          <a:lstStyle/>
          <a:p>
            <a:r>
              <a:rPr lang="zh-CN" altLang="en-US" sz="1600" dirty="0" smtClean="0">
                <a:ln w="10160">
                  <a:solidFill>
                    <a:schemeClr val="accent5"/>
                  </a:solidFill>
                  <a:prstDash val="solid"/>
                </a:ln>
                <a:solidFill>
                  <a:srgbClr val="FFFFFF"/>
                </a:solidFill>
              </a:rPr>
              <a:t>解决的相关痛点：</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1.</a:t>
            </a:r>
            <a:r>
              <a:rPr lang="zh-CN" altLang="en-US" sz="1600" dirty="0" smtClean="0">
                <a:ln w="10160">
                  <a:solidFill>
                    <a:schemeClr val="accent5"/>
                  </a:solidFill>
                  <a:prstDash val="solid"/>
                </a:ln>
                <a:solidFill>
                  <a:srgbClr val="FFFFFF"/>
                </a:solidFill>
              </a:rPr>
              <a:t>因为一个基本方法的变动，整个模块到处修改（低内聚）</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2.</a:t>
            </a:r>
            <a:r>
              <a:rPr lang="zh-CN" altLang="en-US" sz="1600" dirty="0" smtClean="0">
                <a:ln w="10160">
                  <a:solidFill>
                    <a:schemeClr val="accent5"/>
                  </a:solidFill>
                  <a:prstDash val="solid"/>
                </a:ln>
                <a:solidFill>
                  <a:srgbClr val="FFFFFF"/>
                </a:solidFill>
              </a:rPr>
              <a:t>协同的开发者无法找到整个模块的基本原语，每次使用引入重复的代码，或者多个开发对某个逻辑原语的理解有偏差导致代码充满不确定性且后续修改会遗漏部分逻辑，健壮性与可维护性极差（低内聚），有了逻辑原语可以自底向上或者自上向下理解代码。</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3.</a:t>
            </a:r>
            <a:r>
              <a:rPr lang="zh-CN" altLang="en-US" sz="1600" dirty="0" smtClean="0">
                <a:ln w="10160">
                  <a:solidFill>
                    <a:schemeClr val="accent5"/>
                  </a:solidFill>
                  <a:prstDash val="solid"/>
                </a:ln>
                <a:solidFill>
                  <a:srgbClr val="FFFFFF"/>
                </a:solidFill>
              </a:rPr>
              <a:t>逻辑原语与逻辑框架耦合，两者牵一发动全身，可拓展性极差（高耦合）。一般而言，不应该去调用低级的逻辑原语，应该使用高级的逻辑原语（封装的思想，减少暴露），一般设计某个接口时，就应该想好如何组合这个接口的逻辑原语来构建更高级的逻辑原语。</a:t>
            </a:r>
            <a:endParaRPr lang="en-US" altLang="zh-CN" sz="1600" dirty="0" smtClean="0">
              <a:ln w="10160">
                <a:solidFill>
                  <a:schemeClr val="accent5"/>
                </a:solidFill>
                <a:prstDash val="solid"/>
              </a:ln>
              <a:solidFill>
                <a:srgbClr val="FFFFFF"/>
              </a:solidFill>
            </a:endParaRPr>
          </a:p>
          <a:p>
            <a:endParaRPr lang="en-US" altLang="zh-CN" sz="1600" dirty="0">
              <a:ln w="10160">
                <a:solidFill>
                  <a:schemeClr val="accent5"/>
                </a:solidFill>
                <a:prstDash val="solid"/>
              </a:ln>
              <a:solidFill>
                <a:srgbClr val="FFFFFF"/>
              </a:solidFill>
            </a:endParaRPr>
          </a:p>
          <a:p>
            <a:r>
              <a:rPr lang="zh-CN" altLang="en-US" sz="1600" dirty="0" smtClean="0">
                <a:ln w="10160">
                  <a:solidFill>
                    <a:schemeClr val="accent5"/>
                  </a:solidFill>
                  <a:prstDash val="solid"/>
                </a:ln>
                <a:solidFill>
                  <a:srgbClr val="FFFFFF"/>
                </a:solidFill>
              </a:rPr>
              <a:t>经典的使用：</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1.</a:t>
            </a:r>
            <a:r>
              <a:rPr lang="zh-CN" altLang="en-US" sz="1600" dirty="0" smtClean="0">
                <a:ln w="10160">
                  <a:solidFill>
                    <a:schemeClr val="accent5"/>
                  </a:solidFill>
                  <a:prstDash val="solid"/>
                </a:ln>
                <a:solidFill>
                  <a:srgbClr val="FFFFFF"/>
                </a:solidFill>
              </a:rPr>
              <a:t>逻辑原语不变，逻辑原语的组合变化</a:t>
            </a:r>
            <a:endParaRPr lang="en-US" altLang="zh-CN" sz="1600" dirty="0" smtClean="0">
              <a:ln w="10160">
                <a:solidFill>
                  <a:schemeClr val="accent5"/>
                </a:solidFill>
                <a:prstDash val="solid"/>
              </a:ln>
              <a:solidFill>
                <a:srgbClr val="FFFFFF"/>
              </a:solidFill>
            </a:endParaRP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简单的调用</a:t>
            </a:r>
            <a:endParaRPr lang="en-US" altLang="zh-CN" sz="1600" dirty="0" smtClean="0">
              <a:ln w="10160">
                <a:solidFill>
                  <a:schemeClr val="accent5"/>
                </a:solidFill>
                <a:prstDash val="solid"/>
              </a:ln>
              <a:solidFill>
                <a:srgbClr val="FFFFFF"/>
              </a:solidFill>
            </a:endParaRP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逻辑原语定义在父类中并实现，子类调用（继承）</a:t>
            </a:r>
            <a:endParaRPr lang="en-US" altLang="zh-CN" sz="1600" dirty="0" smtClean="0">
              <a:ln w="10160">
                <a:solidFill>
                  <a:schemeClr val="accent5"/>
                </a:solidFill>
                <a:prstDash val="solid"/>
              </a:ln>
              <a:solidFill>
                <a:srgbClr val="FFFFFF"/>
              </a:solidFill>
            </a:endParaRP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逻辑原语作为某个类的方法通过委托调用（委托）</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2.</a:t>
            </a:r>
            <a:r>
              <a:rPr lang="zh-CN" altLang="en-US" sz="1600" dirty="0" smtClean="0">
                <a:ln w="10160">
                  <a:solidFill>
                    <a:schemeClr val="accent5"/>
                  </a:solidFill>
                  <a:prstDash val="solid"/>
                </a:ln>
                <a:solidFill>
                  <a:srgbClr val="FFFFFF"/>
                </a:solidFill>
              </a:rPr>
              <a:t>逻辑原语变化，逻辑原语的组合不变</a:t>
            </a:r>
            <a:endParaRPr lang="en-US" altLang="zh-CN" sz="1600" dirty="0" smtClean="0">
              <a:ln w="10160">
                <a:solidFill>
                  <a:schemeClr val="accent5"/>
                </a:solidFill>
                <a:prstDash val="solid"/>
              </a:ln>
              <a:solidFill>
                <a:srgbClr val="FFFFFF"/>
              </a:solidFill>
            </a:endParaRP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逻辑的组织方式在父类实现，逻辑原语在父类中是抽象方法，子类具有不同的实现</a:t>
            </a:r>
            <a:r>
              <a:rPr lang="en-US" altLang="zh-CN" sz="1600" dirty="0" smtClean="0">
                <a:ln w="10160">
                  <a:solidFill>
                    <a:schemeClr val="accent5"/>
                  </a:solidFill>
                  <a:prstDash val="solid"/>
                </a:ln>
                <a:solidFill>
                  <a:srgbClr val="FFFFFF"/>
                </a:solidFill>
              </a:rPr>
              <a:t>(</a:t>
            </a:r>
            <a:r>
              <a:rPr lang="zh-CN" altLang="en-US" sz="1600" dirty="0" smtClean="0">
                <a:ln w="10160">
                  <a:solidFill>
                    <a:schemeClr val="accent5"/>
                  </a:solidFill>
                  <a:prstDash val="solid"/>
                </a:ln>
                <a:solidFill>
                  <a:srgbClr val="FFFFFF"/>
                </a:solidFill>
              </a:rPr>
              <a:t>模板方法模式</a:t>
            </a:r>
            <a:r>
              <a:rPr lang="en-US" altLang="zh-CN" sz="1600" dirty="0" smtClean="0">
                <a:ln w="10160">
                  <a:solidFill>
                    <a:schemeClr val="accent5"/>
                  </a:solidFill>
                  <a:prstDash val="solid"/>
                </a:ln>
                <a:solidFill>
                  <a:srgbClr val="FFFFFF"/>
                </a:solidFill>
              </a:rPr>
              <a:t>)</a:t>
            </a: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逻辑的组织方式在某个类中组织，逻辑原语是接口（策略模式、状态模式）</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3.</a:t>
            </a:r>
            <a:r>
              <a:rPr lang="zh-CN" altLang="en-US" sz="1600" dirty="0" smtClean="0">
                <a:ln w="10160">
                  <a:solidFill>
                    <a:schemeClr val="accent5"/>
                  </a:solidFill>
                  <a:prstDash val="solid"/>
                </a:ln>
                <a:solidFill>
                  <a:srgbClr val="FFFFFF"/>
                </a:solidFill>
              </a:rPr>
              <a:t>两者皆变</a:t>
            </a:r>
            <a:endParaRPr lang="en-US" altLang="zh-CN" sz="1600" dirty="0" smtClean="0">
              <a:ln w="10160">
                <a:solidFill>
                  <a:schemeClr val="accent5"/>
                </a:solidFill>
                <a:prstDash val="solid"/>
              </a:ln>
              <a:solidFill>
                <a:srgbClr val="FFFFFF"/>
              </a:solidFill>
            </a:endParaRPr>
          </a:p>
          <a:p>
            <a:r>
              <a:rPr lang="en-US" altLang="zh-CN" sz="1600" dirty="0">
                <a:ln w="10160">
                  <a:solidFill>
                    <a:schemeClr val="accent5"/>
                  </a:solidFill>
                  <a:prstDash val="solid"/>
                </a:ln>
                <a:solidFill>
                  <a:srgbClr val="FFFFFF"/>
                </a:solidFill>
              </a:rPr>
              <a:t>	</a:t>
            </a:r>
            <a:r>
              <a:rPr lang="zh-CN" altLang="en-US" sz="1600" dirty="0" smtClean="0">
                <a:ln w="10160">
                  <a:solidFill>
                    <a:schemeClr val="accent5"/>
                  </a:solidFill>
                  <a:prstDash val="solid"/>
                </a:ln>
                <a:solidFill>
                  <a:srgbClr val="FFFFFF"/>
                </a:solidFill>
              </a:rPr>
              <a:t>逻辑原语作为抽象的，逻辑的组织也是抽象的（桥梁模式）</a:t>
            </a:r>
            <a:endParaRPr lang="en-US" altLang="zh-CN" sz="1600" dirty="0" smtClean="0">
              <a:ln w="10160">
                <a:solidFill>
                  <a:schemeClr val="accent5"/>
                </a:solidFill>
                <a:prstDash val="solid"/>
              </a:ln>
              <a:solidFill>
                <a:srgbClr val="FFFFFF"/>
              </a:solidFill>
            </a:endParaRPr>
          </a:p>
          <a:p>
            <a:r>
              <a:rPr lang="en-US" altLang="zh-CN" sz="1600" dirty="0" smtClean="0">
                <a:ln w="10160">
                  <a:solidFill>
                    <a:schemeClr val="accent5"/>
                  </a:solidFill>
                  <a:prstDash val="solid"/>
                </a:ln>
                <a:solidFill>
                  <a:srgbClr val="FFFFFF"/>
                </a:solidFill>
              </a:rPr>
              <a:t>4.</a:t>
            </a:r>
            <a:r>
              <a:rPr lang="zh-CN" altLang="en-US" sz="1600" dirty="0" smtClean="0">
                <a:ln w="10160">
                  <a:solidFill>
                    <a:schemeClr val="accent5"/>
                  </a:solidFill>
                  <a:prstDash val="solid"/>
                </a:ln>
                <a:solidFill>
                  <a:srgbClr val="FFFFFF"/>
                </a:solidFill>
              </a:rPr>
              <a:t>接口的逻辑原语定义是根据逻辑框架定义的，而且低级的逻辑原语是用来组装成高级的逻辑原语，不应该被外部调用，逻辑的层次关系必须明晰。</a:t>
            </a:r>
            <a:endParaRPr lang="en-US" altLang="zh-CN" sz="1600" dirty="0" smtClean="0">
              <a:ln w="10160">
                <a:solidFill>
                  <a:schemeClr val="accent5"/>
                </a:solidFill>
                <a:prstDash val="solid"/>
              </a:ln>
              <a:solidFill>
                <a:srgbClr val="FFFFFF"/>
              </a:solidFill>
            </a:endParaRPr>
          </a:p>
        </p:txBody>
      </p:sp>
    </p:spTree>
    <p:custDataLst>
      <p:tags r:id="rId1"/>
    </p:custDataLst>
    <p:extLst>
      <p:ext uri="{BB962C8B-B14F-4D97-AF65-F5344CB8AC3E}">
        <p14:creationId xmlns:p14="http://schemas.microsoft.com/office/powerpoint/2010/main" val="2535706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sym typeface="+mn-ea"/>
              </a:rPr>
              <a:t>逻辑原语的组合与修饰</a:t>
            </a:r>
            <a:endParaRPr lang="zh-CN" altLang="da-DK" sz="2800" dirty="0">
              <a:sym typeface="+mn-ea"/>
            </a:endParaRPr>
          </a:p>
        </p:txBody>
      </p:sp>
    </p:spTree>
    <p:extLst>
      <p:ext uri="{BB962C8B-B14F-4D97-AF65-F5344CB8AC3E}">
        <p14:creationId xmlns:p14="http://schemas.microsoft.com/office/powerpoint/2010/main" val="3702947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逻辑原语的</a:t>
            </a:r>
            <a:r>
              <a:rPr lang="zh-CN" altLang="en-US" dirty="0">
                <a:sym typeface="+mn-ea"/>
              </a:rPr>
              <a:t>组合与修饰</a:t>
            </a:r>
            <a:endParaRPr lang="zh-CN" altLang="da-DK" dirty="0">
              <a:sym typeface="+mn-ea"/>
            </a:endParaRPr>
          </a:p>
        </p:txBody>
      </p:sp>
      <p:sp>
        <p:nvSpPr>
          <p:cNvPr id="8" name="文本框 7"/>
          <p:cNvSpPr txBox="1"/>
          <p:nvPr/>
        </p:nvSpPr>
        <p:spPr>
          <a:xfrm>
            <a:off x="1176012" y="2102971"/>
            <a:ext cx="9184005" cy="3693319"/>
          </a:xfrm>
          <a:prstGeom prst="rect">
            <a:avLst/>
          </a:prstGeom>
          <a:noFill/>
        </p:spPr>
        <p:txBody>
          <a:bodyPr wrap="square" rtlCol="0" anchor="t">
            <a:spAutoFit/>
          </a:bodyPr>
          <a:lstStyle/>
          <a:p>
            <a:r>
              <a:rPr lang="zh-CN" altLang="en-US" dirty="0" smtClean="0">
                <a:ln w="10160">
                  <a:solidFill>
                    <a:schemeClr val="accent5"/>
                  </a:solidFill>
                  <a:prstDash val="solid"/>
                </a:ln>
                <a:solidFill>
                  <a:srgbClr val="FFFFFF"/>
                </a:solidFill>
              </a:rPr>
              <a:t>逻辑原语说白了就是方法的定义，高级的逻辑原语是对于低级逻辑原语的组合，接口是逻辑原语的集合；定义与实现分离就是</a:t>
            </a:r>
            <a:r>
              <a:rPr lang="en-US" altLang="zh-CN" dirty="0" smtClean="0">
                <a:ln w="10160">
                  <a:solidFill>
                    <a:schemeClr val="accent5"/>
                  </a:solidFill>
                  <a:prstDash val="solid"/>
                </a:ln>
                <a:solidFill>
                  <a:srgbClr val="FFFFFF"/>
                </a:solidFill>
              </a:rPr>
              <a:t>abstract</a:t>
            </a:r>
            <a:r>
              <a:rPr lang="zh-CN" altLang="en-US" dirty="0" smtClean="0">
                <a:ln w="10160">
                  <a:solidFill>
                    <a:schemeClr val="accent5"/>
                  </a:solidFill>
                  <a:prstDash val="solid"/>
                </a:ln>
                <a:solidFill>
                  <a:srgbClr val="FFFFFF"/>
                </a:solidFill>
              </a:rPr>
              <a:t>（抽象方法），组合就是对低级方法的组织。</a:t>
            </a:r>
            <a:endParaRPr lang="en-US" altLang="zh-CN" dirty="0" smtClean="0">
              <a:ln w="10160">
                <a:solidFill>
                  <a:schemeClr val="accent5"/>
                </a:solidFill>
                <a:prstDash val="solid"/>
              </a:ln>
              <a:solidFill>
                <a:srgbClr val="FFFFFF"/>
              </a:solidFill>
            </a:endParaRPr>
          </a:p>
          <a:p>
            <a:endParaRPr lang="en-US" altLang="zh-CN" dirty="0">
              <a:ln w="10160">
                <a:solidFill>
                  <a:schemeClr val="accent5"/>
                </a:solidFill>
                <a:prstDash val="solid"/>
              </a:ln>
              <a:solidFill>
                <a:srgbClr val="FFFFFF"/>
              </a:solidFill>
            </a:endParaRPr>
          </a:p>
          <a:p>
            <a:r>
              <a:rPr lang="zh-CN" altLang="en-US" dirty="0">
                <a:ln w="10160">
                  <a:solidFill>
                    <a:schemeClr val="accent5"/>
                  </a:solidFill>
                  <a:prstDash val="solid"/>
                </a:ln>
                <a:solidFill>
                  <a:srgbClr val="FFFFFF"/>
                </a:solidFill>
              </a:rPr>
              <a:t>因为</a:t>
            </a:r>
            <a:r>
              <a:rPr lang="zh-CN" altLang="en-US" dirty="0" smtClean="0">
                <a:ln w="10160">
                  <a:solidFill>
                    <a:schemeClr val="accent5"/>
                  </a:solidFill>
                  <a:prstDash val="solid"/>
                </a:ln>
                <a:solidFill>
                  <a:srgbClr val="FFFFFF"/>
                </a:solidFill>
              </a:rPr>
              <a:t>逻辑原语是抽象的（具有统一的定义），那么我们可以基于定义进行组织而不改变定义，或者对实现进行修饰</a:t>
            </a:r>
            <a:r>
              <a:rPr lang="zh-CN" altLang="en-US" dirty="0" smtClean="0">
                <a:ln w="10160">
                  <a:solidFill>
                    <a:schemeClr val="accent5"/>
                  </a:solidFill>
                  <a:prstDash val="solid"/>
                </a:ln>
                <a:solidFill>
                  <a:srgbClr val="FFFFFF"/>
                </a:solidFill>
              </a:rPr>
              <a:t>（代理</a:t>
            </a:r>
            <a:r>
              <a:rPr lang="zh-CN" altLang="en-US" dirty="0" smtClean="0">
                <a:ln w="10160">
                  <a:solidFill>
                    <a:schemeClr val="accent5"/>
                  </a:solidFill>
                  <a:prstDash val="solid"/>
                </a:ln>
                <a:solidFill>
                  <a:srgbClr val="FFFFFF"/>
                </a:solidFill>
              </a:rPr>
              <a:t>，装饰，组合，责任链等）而不改变定义，对于调用者而言不需要改动原代码只需要改变注入的对象</a:t>
            </a:r>
            <a:r>
              <a:rPr lang="zh-CN" altLang="en-US" dirty="0" smtClean="0">
                <a:ln w="10160">
                  <a:solidFill>
                    <a:schemeClr val="accent5"/>
                  </a:solidFill>
                  <a:prstDash val="solid"/>
                </a:ln>
                <a:solidFill>
                  <a:srgbClr val="FFFFFF"/>
                </a:solidFill>
              </a:rPr>
              <a:t>。</a:t>
            </a:r>
            <a:endParaRPr lang="en-US" altLang="zh-CN" dirty="0" smtClean="0">
              <a:ln w="10160">
                <a:solidFill>
                  <a:schemeClr val="accent5"/>
                </a:solidFill>
                <a:prstDash val="solid"/>
              </a:ln>
              <a:solidFill>
                <a:srgbClr val="FFFFFF"/>
              </a:solidFill>
            </a:endParaRPr>
          </a:p>
          <a:p>
            <a:endParaRPr lang="en-US" altLang="zh-CN" dirty="0">
              <a:ln w="10160">
                <a:solidFill>
                  <a:schemeClr val="accent5"/>
                </a:solidFill>
                <a:prstDash val="solid"/>
              </a:ln>
              <a:solidFill>
                <a:srgbClr val="FFFFFF"/>
              </a:solidFill>
            </a:endParaRPr>
          </a:p>
          <a:p>
            <a:r>
              <a:rPr lang="zh-CN" altLang="en-US" dirty="0" smtClean="0">
                <a:ln w="10160">
                  <a:solidFill>
                    <a:schemeClr val="accent5"/>
                  </a:solidFill>
                  <a:prstDash val="solid"/>
                </a:ln>
                <a:solidFill>
                  <a:srgbClr val="FFFFFF"/>
                </a:solidFill>
              </a:rPr>
              <a:t>所以对于一个模板原语应该有两类实现，一类是具体的实现</a:t>
            </a:r>
            <a:r>
              <a:rPr lang="en-US" altLang="zh-CN" dirty="0" smtClean="0">
                <a:ln w="10160">
                  <a:solidFill>
                    <a:schemeClr val="accent5"/>
                  </a:solidFill>
                  <a:prstDash val="solid"/>
                </a:ln>
                <a:solidFill>
                  <a:srgbClr val="FFFFFF"/>
                </a:solidFill>
              </a:rPr>
              <a:t>(</a:t>
            </a:r>
            <a:r>
              <a:rPr lang="zh-CN" altLang="en-US" dirty="0" smtClean="0">
                <a:ln w="10160">
                  <a:solidFill>
                    <a:schemeClr val="accent5"/>
                  </a:solidFill>
                  <a:prstDash val="solid"/>
                </a:ln>
                <a:solidFill>
                  <a:srgbClr val="FFFFFF"/>
                </a:solidFill>
              </a:rPr>
              <a:t>真正实现功能的</a:t>
            </a:r>
            <a:r>
              <a:rPr lang="en-US" altLang="zh-CN" dirty="0" smtClean="0">
                <a:ln w="10160">
                  <a:solidFill>
                    <a:schemeClr val="accent5"/>
                  </a:solidFill>
                  <a:prstDash val="solid"/>
                </a:ln>
                <a:solidFill>
                  <a:srgbClr val="FFFFFF"/>
                </a:solidFill>
              </a:rPr>
              <a:t>)</a:t>
            </a:r>
            <a:r>
              <a:rPr lang="zh-CN" altLang="en-US" dirty="0" smtClean="0">
                <a:ln w="10160">
                  <a:solidFill>
                    <a:schemeClr val="accent5"/>
                  </a:solidFill>
                  <a:prstDash val="solid"/>
                </a:ln>
                <a:solidFill>
                  <a:srgbClr val="FFFFFF"/>
                </a:solidFill>
              </a:rPr>
              <a:t>，另一类是组合和装饰的实现（委托实现功能）。</a:t>
            </a:r>
            <a:endParaRPr lang="en-US" altLang="zh-CN" dirty="0" smtClean="0">
              <a:ln w="10160">
                <a:solidFill>
                  <a:schemeClr val="accent5"/>
                </a:solidFill>
                <a:prstDash val="solid"/>
              </a:ln>
              <a:solidFill>
                <a:srgbClr val="FFFFFF"/>
              </a:solidFill>
            </a:endParaRPr>
          </a:p>
          <a:p>
            <a:endParaRPr lang="en-US" altLang="zh-CN" dirty="0" smtClean="0">
              <a:ln w="10160">
                <a:solidFill>
                  <a:schemeClr val="accent5"/>
                </a:solidFill>
                <a:prstDash val="solid"/>
              </a:ln>
              <a:solidFill>
                <a:srgbClr val="FFFFFF"/>
              </a:solidFill>
            </a:endParaRPr>
          </a:p>
          <a:p>
            <a:r>
              <a:rPr lang="zh-CN" altLang="en-US" dirty="0" smtClean="0">
                <a:ln w="10160">
                  <a:solidFill>
                    <a:schemeClr val="accent5"/>
                  </a:solidFill>
                  <a:prstDash val="solid"/>
                </a:ln>
                <a:solidFill>
                  <a:srgbClr val="FFFFFF"/>
                </a:solidFill>
              </a:rPr>
              <a:t>对于</a:t>
            </a:r>
            <a:r>
              <a:rPr lang="en-US" altLang="zh-CN" dirty="0" smtClean="0">
                <a:ln w="10160">
                  <a:solidFill>
                    <a:schemeClr val="accent5"/>
                  </a:solidFill>
                  <a:prstDash val="solid"/>
                </a:ln>
                <a:solidFill>
                  <a:srgbClr val="FFFFFF"/>
                </a:solidFill>
              </a:rPr>
              <a:t>List</a:t>
            </a:r>
            <a:r>
              <a:rPr lang="zh-CN" altLang="en-US" dirty="0" smtClean="0">
                <a:ln w="10160">
                  <a:solidFill>
                    <a:schemeClr val="accent5"/>
                  </a:solidFill>
                  <a:prstDash val="solid"/>
                </a:ln>
                <a:solidFill>
                  <a:srgbClr val="FFFFFF"/>
                </a:solidFill>
              </a:rPr>
              <a:t>这个逻辑原语而言，</a:t>
            </a:r>
            <a:r>
              <a:rPr lang="en-US" altLang="zh-CN" dirty="0" err="1" smtClean="0">
                <a:ln w="10160">
                  <a:solidFill>
                    <a:schemeClr val="accent5"/>
                  </a:solidFill>
                  <a:prstDash val="solid"/>
                </a:ln>
                <a:solidFill>
                  <a:srgbClr val="FFFFFF"/>
                </a:solidFill>
              </a:rPr>
              <a:t>ArrayList</a:t>
            </a:r>
            <a:r>
              <a:rPr lang="zh-CN" altLang="en-US" dirty="0" smtClean="0">
                <a:ln w="10160">
                  <a:solidFill>
                    <a:schemeClr val="accent5"/>
                  </a:solidFill>
                  <a:prstDash val="solid"/>
                </a:ln>
                <a:solidFill>
                  <a:srgbClr val="FFFFFF"/>
                </a:solidFill>
              </a:rPr>
              <a:t>，</a:t>
            </a:r>
            <a:r>
              <a:rPr lang="en-US" altLang="zh-CN" dirty="0" err="1" smtClean="0">
                <a:ln w="10160">
                  <a:solidFill>
                    <a:schemeClr val="accent5"/>
                  </a:solidFill>
                  <a:prstDash val="solid"/>
                </a:ln>
                <a:solidFill>
                  <a:srgbClr val="FFFFFF"/>
                </a:solidFill>
              </a:rPr>
              <a:t>LinkedList</a:t>
            </a:r>
            <a:r>
              <a:rPr lang="zh-CN" altLang="en-US" dirty="0" smtClean="0">
                <a:ln w="10160">
                  <a:solidFill>
                    <a:schemeClr val="accent5"/>
                  </a:solidFill>
                  <a:prstDash val="solid"/>
                </a:ln>
                <a:solidFill>
                  <a:srgbClr val="FFFFFF"/>
                </a:solidFill>
              </a:rPr>
              <a:t>是具体的实现，而同步</a:t>
            </a:r>
            <a:r>
              <a:rPr lang="en-US" altLang="zh-CN" dirty="0" smtClean="0">
                <a:ln w="10160">
                  <a:solidFill>
                    <a:schemeClr val="accent5"/>
                  </a:solidFill>
                  <a:prstDash val="solid"/>
                </a:ln>
                <a:solidFill>
                  <a:srgbClr val="FFFFFF"/>
                </a:solidFill>
              </a:rPr>
              <a:t>List</a:t>
            </a:r>
            <a:r>
              <a:rPr lang="zh-CN" altLang="en-US" dirty="0" smtClean="0">
                <a:ln w="10160">
                  <a:solidFill>
                    <a:schemeClr val="accent5"/>
                  </a:solidFill>
                  <a:prstDash val="solid"/>
                </a:ln>
                <a:solidFill>
                  <a:srgbClr val="FFFFFF"/>
                </a:solidFill>
              </a:rPr>
              <a:t>，不可变</a:t>
            </a:r>
            <a:r>
              <a:rPr lang="en-US" altLang="zh-CN" dirty="0" smtClean="0">
                <a:ln w="10160">
                  <a:solidFill>
                    <a:schemeClr val="accent5"/>
                  </a:solidFill>
                  <a:prstDash val="solid"/>
                </a:ln>
                <a:solidFill>
                  <a:srgbClr val="FFFFFF"/>
                </a:solidFill>
              </a:rPr>
              <a:t>List</a:t>
            </a:r>
            <a:r>
              <a:rPr lang="zh-CN" altLang="en-US" dirty="0" smtClean="0">
                <a:ln w="10160">
                  <a:solidFill>
                    <a:schemeClr val="accent5"/>
                  </a:solidFill>
                  <a:prstDash val="solid"/>
                </a:ln>
                <a:solidFill>
                  <a:srgbClr val="FFFFFF"/>
                </a:solidFill>
              </a:rPr>
              <a:t>等都是组合和装饰的实现。</a:t>
            </a:r>
            <a:r>
              <a:rPr lang="en-US" altLang="zh-CN" dirty="0" err="1" smtClean="0">
                <a:ln w="10160">
                  <a:solidFill>
                    <a:schemeClr val="accent5"/>
                  </a:solidFill>
                  <a:prstDash val="solid"/>
                </a:ln>
                <a:solidFill>
                  <a:srgbClr val="FFFFFF"/>
                </a:solidFill>
              </a:rPr>
              <a:t>HashMap</a:t>
            </a:r>
            <a:r>
              <a:rPr lang="zh-CN" altLang="en-US" dirty="0" smtClean="0">
                <a:ln w="10160">
                  <a:solidFill>
                    <a:schemeClr val="accent5"/>
                  </a:solidFill>
                  <a:prstDash val="solid"/>
                </a:ln>
                <a:solidFill>
                  <a:srgbClr val="FFFFFF"/>
                </a:solidFill>
              </a:rPr>
              <a:t>底层实际是两种具体的实现的组合与装饰（链表与红黑树都是</a:t>
            </a:r>
            <a:r>
              <a:rPr lang="en-US" altLang="zh-CN" dirty="0" smtClean="0">
                <a:ln w="10160">
                  <a:solidFill>
                    <a:schemeClr val="accent5"/>
                  </a:solidFill>
                  <a:prstDash val="solid"/>
                </a:ln>
                <a:solidFill>
                  <a:srgbClr val="FFFFFF"/>
                </a:solidFill>
              </a:rPr>
              <a:t>Map</a:t>
            </a:r>
            <a:r>
              <a:rPr lang="zh-CN" altLang="en-US" dirty="0" smtClean="0">
                <a:ln w="10160">
                  <a:solidFill>
                    <a:schemeClr val="accent5"/>
                  </a:solidFill>
                  <a:prstDash val="solid"/>
                </a:ln>
                <a:solidFill>
                  <a:srgbClr val="FFFFFF"/>
                </a:solidFill>
              </a:rPr>
              <a:t>的实现）</a:t>
            </a:r>
            <a:endParaRPr lang="en-US" altLang="zh-CN" dirty="0">
              <a:ln w="10160">
                <a:solidFill>
                  <a:schemeClr val="accent5"/>
                </a:solidFill>
                <a:prstDash val="solid"/>
              </a:ln>
              <a:solidFill>
                <a:srgbClr val="FFFFFF"/>
              </a:solidFill>
            </a:endParaRPr>
          </a:p>
        </p:txBody>
      </p:sp>
    </p:spTree>
    <p:custDataLst>
      <p:tags r:id="rId1"/>
    </p:custDataLst>
    <p:extLst>
      <p:ext uri="{BB962C8B-B14F-4D97-AF65-F5344CB8AC3E}">
        <p14:creationId xmlns:p14="http://schemas.microsoft.com/office/powerpoint/2010/main" val="3327211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a:t>
            </a:r>
            <a:r>
              <a:rPr lang="zh-CN" altLang="en-US" dirty="0" smtClean="0"/>
              <a:t>的概念</a:t>
            </a:r>
            <a:endParaRPr lang="zh-CN" altLang="en-US" dirty="0"/>
          </a:p>
        </p:txBody>
      </p:sp>
      <p:sp>
        <p:nvSpPr>
          <p:cNvPr id="3" name="文本框 2"/>
          <p:cNvSpPr txBox="1"/>
          <p:nvPr/>
        </p:nvSpPr>
        <p:spPr>
          <a:xfrm>
            <a:off x="838200" y="1445114"/>
            <a:ext cx="3402330" cy="5078313"/>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对于任何一个方法，都可以分为两个部分，定义与实现。我个人习惯上将定义称为逻辑原语。</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lvl="0"/>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一般而言，所有的抽象方法，逻辑原语就是抽象方法定义本身其逻辑</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原语</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输入</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，输出，方法名），</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与</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实现（如何根据输入得到输出）是分离的，而普通方法逻辑原语与实现是组合在一起的。</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在</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Java</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中对应抽象的是</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abstract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关键字（</a:t>
            </a:r>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I</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nterface</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也是</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abstract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），其构成了多态（或者说动态分派机制，与之对应的静态分派机制</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重载</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，双重分派机制是访问者模式的核心思想）</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5"/>
          <a:stretch>
            <a:fillRect/>
          </a:stretch>
        </p:blipFill>
        <p:spPr>
          <a:xfrm>
            <a:off x="4451051" y="1541447"/>
            <a:ext cx="3610212" cy="1296298"/>
          </a:xfrm>
          <a:prstGeom prst="rect">
            <a:avLst/>
          </a:prstGeom>
          <a:effectLst>
            <a:innerShdw blurRad="63500" dist="50800" dir="13500000">
              <a:prstClr val="black">
                <a:alpha val="50000"/>
              </a:prstClr>
            </a:innerShdw>
          </a:effectLst>
        </p:spPr>
      </p:pic>
      <p:pic>
        <p:nvPicPr>
          <p:cNvPr id="7" name="图片 6"/>
          <p:cNvPicPr>
            <a:picLocks noChangeAspect="1"/>
          </p:cNvPicPr>
          <p:nvPr/>
        </p:nvPicPr>
        <p:blipFill>
          <a:blip r:embed="rId6"/>
          <a:stretch>
            <a:fillRect/>
          </a:stretch>
        </p:blipFill>
        <p:spPr>
          <a:xfrm>
            <a:off x="4451052" y="3984270"/>
            <a:ext cx="3610211" cy="2114768"/>
          </a:xfrm>
          <a:prstGeom prst="rect">
            <a:avLst/>
          </a:prstGeom>
          <a:effectLst>
            <a:innerShdw blurRad="63500" dist="50800" dir="13500000">
              <a:prstClr val="black">
                <a:alpha val="50000"/>
              </a:prstClr>
            </a:innerShdw>
          </a:effectLst>
        </p:spPr>
      </p:pic>
      <p:pic>
        <p:nvPicPr>
          <p:cNvPr id="8" name="图片 7"/>
          <p:cNvPicPr>
            <a:picLocks noChangeAspect="1"/>
          </p:cNvPicPr>
          <p:nvPr/>
        </p:nvPicPr>
        <p:blipFill>
          <a:blip r:embed="rId7"/>
          <a:stretch>
            <a:fillRect/>
          </a:stretch>
        </p:blipFill>
        <p:spPr>
          <a:xfrm>
            <a:off x="8444781" y="2437550"/>
            <a:ext cx="3290241" cy="2342838"/>
          </a:xfrm>
          <a:prstGeom prst="rect">
            <a:avLst/>
          </a:prstGeom>
          <a:effectLst>
            <a:innerShdw blurRad="63500" dist="50800" dir="13500000">
              <a:prstClr val="black">
                <a:alpha val="50000"/>
              </a:prstClr>
            </a:innerShdw>
          </a:effectLst>
        </p:spPr>
      </p:pic>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逻辑原语的</a:t>
            </a:r>
            <a:r>
              <a:rPr lang="zh-CN" altLang="en-US" dirty="0">
                <a:sym typeface="+mn-ea"/>
              </a:rPr>
              <a:t>组合与</a:t>
            </a:r>
            <a:r>
              <a:rPr lang="zh-CN" altLang="en-US" dirty="0" smtClean="0">
                <a:sym typeface="+mn-ea"/>
              </a:rPr>
              <a:t>修饰</a:t>
            </a:r>
            <a:endParaRPr lang="zh-CN" altLang="da-DK" dirty="0">
              <a:sym typeface="+mn-ea"/>
            </a:endParaRPr>
          </a:p>
        </p:txBody>
      </p:sp>
      <p:pic>
        <p:nvPicPr>
          <p:cNvPr id="2" name="图片 1"/>
          <p:cNvPicPr>
            <a:picLocks noChangeAspect="1"/>
          </p:cNvPicPr>
          <p:nvPr/>
        </p:nvPicPr>
        <p:blipFill>
          <a:blip r:embed="rId5"/>
          <a:stretch>
            <a:fillRect/>
          </a:stretch>
        </p:blipFill>
        <p:spPr>
          <a:xfrm>
            <a:off x="6425514" y="1482120"/>
            <a:ext cx="4523323" cy="4573694"/>
          </a:xfrm>
          <a:prstGeom prst="rect">
            <a:avLst/>
          </a:prstGeom>
        </p:spPr>
      </p:pic>
      <p:pic>
        <p:nvPicPr>
          <p:cNvPr id="3" name="图片 2"/>
          <p:cNvPicPr>
            <a:picLocks noChangeAspect="1"/>
          </p:cNvPicPr>
          <p:nvPr/>
        </p:nvPicPr>
        <p:blipFill>
          <a:blip r:embed="rId6"/>
          <a:stretch>
            <a:fillRect/>
          </a:stretch>
        </p:blipFill>
        <p:spPr>
          <a:xfrm>
            <a:off x="918283" y="1482120"/>
            <a:ext cx="4876257" cy="4491289"/>
          </a:xfrm>
          <a:prstGeom prst="rect">
            <a:avLst/>
          </a:prstGeom>
        </p:spPr>
      </p:pic>
    </p:spTree>
    <p:custDataLst>
      <p:tags r:id="rId1"/>
    </p:custDataLst>
    <p:extLst>
      <p:ext uri="{BB962C8B-B14F-4D97-AF65-F5344CB8AC3E}">
        <p14:creationId xmlns:p14="http://schemas.microsoft.com/office/powerpoint/2010/main" val="2896732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zh-CN" altLang="da-DK" dirty="0">
                <a:sym typeface="+mn-ea"/>
              </a:rPr>
              <a:t>逻辑原语的</a:t>
            </a:r>
            <a:r>
              <a:rPr lang="zh-CN" altLang="en-US" dirty="0">
                <a:sym typeface="+mn-ea"/>
              </a:rPr>
              <a:t>组合与修饰</a:t>
            </a:r>
            <a:endParaRPr lang="zh-CN" altLang="da-DK" dirty="0">
              <a:sym typeface="+mn-ea"/>
            </a:endParaRPr>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096" y="1172394"/>
            <a:ext cx="8051609" cy="5454945"/>
          </a:xfrm>
          <a:prstGeom prst="rect">
            <a:avLst/>
          </a:prstGeom>
        </p:spPr>
      </p:pic>
    </p:spTree>
    <p:extLst>
      <p:ext uri="{BB962C8B-B14F-4D97-AF65-F5344CB8AC3E}">
        <p14:creationId xmlns:p14="http://schemas.microsoft.com/office/powerpoint/2010/main" val="1315588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a:t>
            </a:r>
            <a:r>
              <a:rPr lang="zh-CN" altLang="da-DK" dirty="0" smtClean="0">
                <a:sym typeface="+mn-ea"/>
              </a:rPr>
              <a:t>的</a:t>
            </a:r>
            <a:r>
              <a:rPr lang="zh-CN" altLang="en-US" dirty="0" smtClean="0">
                <a:sym typeface="+mn-ea"/>
              </a:rPr>
              <a:t>组合与修饰</a:t>
            </a:r>
            <a:endParaRPr lang="zh-CN" altLang="da-DK" dirty="0">
              <a:sym typeface="+mn-ea"/>
            </a:endParaRPr>
          </a:p>
        </p:txBody>
      </p:sp>
      <p:pic>
        <p:nvPicPr>
          <p:cNvPr id="11" name="图片 10"/>
          <p:cNvPicPr>
            <a:picLocks noChangeAspect="1"/>
          </p:cNvPicPr>
          <p:nvPr/>
        </p:nvPicPr>
        <p:blipFill>
          <a:blip r:embed="rId5"/>
          <a:stretch>
            <a:fillRect/>
          </a:stretch>
        </p:blipFill>
        <p:spPr>
          <a:xfrm>
            <a:off x="963827" y="1263418"/>
            <a:ext cx="9138998" cy="5063596"/>
          </a:xfrm>
          <a:prstGeom prst="rect">
            <a:avLst/>
          </a:prstGeom>
        </p:spPr>
      </p:pic>
    </p:spTree>
    <p:custDataLst>
      <p:tags r:id="rId1"/>
    </p:custDataLst>
    <p:extLst>
      <p:ext uri="{BB962C8B-B14F-4D97-AF65-F5344CB8AC3E}">
        <p14:creationId xmlns:p14="http://schemas.microsoft.com/office/powerpoint/2010/main" val="35030268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a:t>
            </a:r>
            <a:r>
              <a:rPr lang="zh-CN" altLang="da-DK" dirty="0" smtClean="0">
                <a:sym typeface="+mn-ea"/>
              </a:rPr>
              <a:t>的</a:t>
            </a:r>
            <a:r>
              <a:rPr lang="zh-CN" altLang="en-US" dirty="0" smtClean="0">
                <a:sym typeface="+mn-ea"/>
              </a:rPr>
              <a:t>组合与修饰</a:t>
            </a:r>
            <a:endParaRPr lang="zh-CN" altLang="da-DK" dirty="0">
              <a:sym typeface="+mn-ea"/>
            </a:endParaRPr>
          </a:p>
        </p:txBody>
      </p:sp>
      <p:pic>
        <p:nvPicPr>
          <p:cNvPr id="6" name="图片 5"/>
          <p:cNvPicPr>
            <a:picLocks noChangeAspect="1"/>
          </p:cNvPicPr>
          <p:nvPr/>
        </p:nvPicPr>
        <p:blipFill>
          <a:blip r:embed="rId5"/>
          <a:stretch>
            <a:fillRect/>
          </a:stretch>
        </p:blipFill>
        <p:spPr>
          <a:xfrm>
            <a:off x="838200" y="1510439"/>
            <a:ext cx="10191699" cy="4783858"/>
          </a:xfrm>
          <a:prstGeom prst="rect">
            <a:avLst/>
          </a:prstGeom>
        </p:spPr>
      </p:pic>
    </p:spTree>
    <p:custDataLst>
      <p:tags r:id="rId1"/>
    </p:custDataLst>
    <p:extLst>
      <p:ext uri="{BB962C8B-B14F-4D97-AF65-F5344CB8AC3E}">
        <p14:creationId xmlns:p14="http://schemas.microsoft.com/office/powerpoint/2010/main" val="3598556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a:t>
            </a:r>
            <a:r>
              <a:rPr lang="zh-CN" altLang="da-DK" dirty="0" smtClean="0">
                <a:sym typeface="+mn-ea"/>
              </a:rPr>
              <a:t>的</a:t>
            </a:r>
            <a:r>
              <a:rPr lang="zh-CN" altLang="en-US" dirty="0" smtClean="0">
                <a:sym typeface="+mn-ea"/>
              </a:rPr>
              <a:t>组合与修饰</a:t>
            </a:r>
            <a:endParaRPr lang="zh-CN" altLang="da-DK" dirty="0">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064" y="1383958"/>
            <a:ext cx="11032693" cy="4819134"/>
          </a:xfrm>
          <a:prstGeom prst="rect">
            <a:avLst/>
          </a:prstGeom>
        </p:spPr>
      </p:pic>
    </p:spTree>
    <p:custDataLst>
      <p:tags r:id="rId1"/>
    </p:custDataLst>
    <p:extLst>
      <p:ext uri="{BB962C8B-B14F-4D97-AF65-F5344CB8AC3E}">
        <p14:creationId xmlns:p14="http://schemas.microsoft.com/office/powerpoint/2010/main" val="3508428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46438" y="634314"/>
            <a:ext cx="5439032" cy="436742"/>
          </a:xfrm>
        </p:spPr>
        <p:txBody>
          <a:bodyPr>
            <a:normAutofit fontScale="70000" lnSpcReduction="20000"/>
          </a:bodyPr>
          <a:lstStyle/>
          <a:p>
            <a:pPr marL="0" indent="0">
              <a:buNone/>
            </a:pPr>
            <a:r>
              <a:rPr lang="zh-CN" altLang="da-DK" dirty="0">
                <a:sym typeface="+mn-ea"/>
              </a:rPr>
              <a:t>逻辑原语</a:t>
            </a:r>
            <a:r>
              <a:rPr lang="zh-CN" altLang="da-DK" dirty="0" smtClean="0">
                <a:sym typeface="+mn-ea"/>
              </a:rPr>
              <a:t>的</a:t>
            </a:r>
            <a:r>
              <a:rPr lang="zh-CN" altLang="en-US" dirty="0" smtClean="0">
                <a:sym typeface="+mn-ea"/>
              </a:rPr>
              <a:t>组合与修饰（框架集成：通过对接口增强）</a:t>
            </a:r>
            <a:endParaRPr lang="zh-CN" altLang="da-DK" dirty="0">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102" y="1071056"/>
            <a:ext cx="8476252" cy="5325763"/>
          </a:xfrm>
          <a:prstGeom prst="rect">
            <a:avLst/>
          </a:prstGeom>
        </p:spPr>
      </p:pic>
    </p:spTree>
    <p:custDataLst>
      <p:tags r:id="rId1"/>
    </p:custDataLst>
    <p:extLst>
      <p:ext uri="{BB962C8B-B14F-4D97-AF65-F5344CB8AC3E}">
        <p14:creationId xmlns:p14="http://schemas.microsoft.com/office/powerpoint/2010/main" val="2694289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a:t>
            </a:r>
            <a:r>
              <a:rPr lang="zh-CN" altLang="da-DK" dirty="0" smtClean="0">
                <a:sym typeface="+mn-ea"/>
              </a:rPr>
              <a:t>的</a:t>
            </a:r>
            <a:r>
              <a:rPr lang="zh-CN" altLang="en-US" dirty="0" smtClean="0">
                <a:sym typeface="+mn-ea"/>
              </a:rPr>
              <a:t>组合与修饰</a:t>
            </a:r>
            <a:endParaRPr lang="zh-CN" altLang="da-DK" dirty="0">
              <a:sym typeface="+mn-ea"/>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2194" y="1156240"/>
            <a:ext cx="9395835" cy="5504050"/>
          </a:xfrm>
          <a:prstGeom prst="rect">
            <a:avLst/>
          </a:prstGeom>
        </p:spPr>
      </p:pic>
    </p:spTree>
    <p:custDataLst>
      <p:tags r:id="rId1"/>
    </p:custDataLst>
    <p:extLst>
      <p:ext uri="{BB962C8B-B14F-4D97-AF65-F5344CB8AC3E}">
        <p14:creationId xmlns:p14="http://schemas.microsoft.com/office/powerpoint/2010/main" val="16325314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199" y="716692"/>
            <a:ext cx="6221627" cy="263748"/>
          </a:xfrm>
        </p:spPr>
        <p:txBody>
          <a:bodyPr>
            <a:normAutofit fontScale="62500" lnSpcReduction="20000"/>
          </a:bodyPr>
          <a:lstStyle/>
          <a:p>
            <a:pPr marL="0" indent="0">
              <a:buNone/>
            </a:pPr>
            <a:r>
              <a:rPr lang="zh-CN" altLang="da-DK" dirty="0">
                <a:sym typeface="+mn-ea"/>
              </a:rPr>
              <a:t>逻辑原语的</a:t>
            </a:r>
            <a:r>
              <a:rPr lang="zh-CN" altLang="en-US" dirty="0" smtClean="0">
                <a:sym typeface="+mn-ea"/>
              </a:rPr>
              <a:t>组合与修饰（</a:t>
            </a:r>
            <a:r>
              <a:rPr lang="en-US" altLang="zh-CN" dirty="0" err="1" smtClean="0">
                <a:sym typeface="+mn-ea"/>
              </a:rPr>
              <a:t>RedisTemplate</a:t>
            </a:r>
            <a:r>
              <a:rPr lang="zh-CN" altLang="en-US" dirty="0" smtClean="0">
                <a:sym typeface="+mn-ea"/>
              </a:rPr>
              <a:t>）</a:t>
            </a:r>
            <a:endParaRPr lang="zh-CN" altLang="da-DK" dirty="0">
              <a:sym typeface="+mn-ea"/>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6772" y="2281746"/>
            <a:ext cx="9415849" cy="3253873"/>
          </a:xfrm>
          <a:prstGeom prst="rect">
            <a:avLst/>
          </a:prstGeom>
        </p:spPr>
      </p:pic>
    </p:spTree>
    <p:custDataLst>
      <p:tags r:id="rId1"/>
    </p:custDataLst>
    <p:extLst>
      <p:ext uri="{BB962C8B-B14F-4D97-AF65-F5344CB8AC3E}">
        <p14:creationId xmlns:p14="http://schemas.microsoft.com/office/powerpoint/2010/main" val="19755856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indent="0">
              <a:buNone/>
            </a:pPr>
            <a:r>
              <a:rPr lang="zh-CN" altLang="da-DK" dirty="0">
                <a:sym typeface="+mn-ea"/>
              </a:rPr>
              <a:t>逻辑原语的</a:t>
            </a:r>
            <a:r>
              <a:rPr lang="zh-CN" altLang="en-US" dirty="0">
                <a:sym typeface="+mn-ea"/>
              </a:rPr>
              <a:t>组合与</a:t>
            </a:r>
            <a:r>
              <a:rPr lang="zh-CN" altLang="en-US" dirty="0" smtClean="0">
                <a:sym typeface="+mn-ea"/>
              </a:rPr>
              <a:t>修饰</a:t>
            </a:r>
            <a:endParaRPr lang="zh-CN" altLang="da-DK" dirty="0">
              <a:sym typeface="+mn-ea"/>
            </a:endParaRPr>
          </a:p>
        </p:txBody>
      </p:sp>
      <p:pic>
        <p:nvPicPr>
          <p:cNvPr id="2" name="图片 1"/>
          <p:cNvPicPr>
            <a:picLocks noChangeAspect="1"/>
          </p:cNvPicPr>
          <p:nvPr/>
        </p:nvPicPr>
        <p:blipFill>
          <a:blip r:embed="rId5"/>
          <a:stretch>
            <a:fillRect/>
          </a:stretch>
        </p:blipFill>
        <p:spPr>
          <a:xfrm>
            <a:off x="1032923" y="2428033"/>
            <a:ext cx="4466358" cy="2824796"/>
          </a:xfrm>
          <a:prstGeom prst="rect">
            <a:avLst/>
          </a:prstGeom>
        </p:spPr>
      </p:pic>
      <p:pic>
        <p:nvPicPr>
          <p:cNvPr id="6" name="图片 5"/>
          <p:cNvPicPr>
            <a:picLocks noChangeAspect="1"/>
          </p:cNvPicPr>
          <p:nvPr/>
        </p:nvPicPr>
        <p:blipFill>
          <a:blip r:embed="rId6"/>
          <a:stretch>
            <a:fillRect/>
          </a:stretch>
        </p:blipFill>
        <p:spPr>
          <a:xfrm>
            <a:off x="6433751" y="1281882"/>
            <a:ext cx="3685713" cy="2014285"/>
          </a:xfrm>
          <a:prstGeom prst="rect">
            <a:avLst/>
          </a:prstGeom>
        </p:spPr>
      </p:pic>
      <p:pic>
        <p:nvPicPr>
          <p:cNvPr id="7" name="图片 6"/>
          <p:cNvPicPr>
            <a:picLocks noChangeAspect="1"/>
          </p:cNvPicPr>
          <p:nvPr/>
        </p:nvPicPr>
        <p:blipFill>
          <a:blip r:embed="rId7"/>
          <a:stretch>
            <a:fillRect/>
          </a:stretch>
        </p:blipFill>
        <p:spPr>
          <a:xfrm>
            <a:off x="6433751" y="4212168"/>
            <a:ext cx="3946014" cy="2081321"/>
          </a:xfrm>
          <a:prstGeom prst="rect">
            <a:avLst/>
          </a:prstGeom>
        </p:spPr>
      </p:pic>
    </p:spTree>
    <p:custDataLst>
      <p:tags r:id="rId1"/>
    </p:custDataLst>
    <p:extLst>
      <p:ext uri="{BB962C8B-B14F-4D97-AF65-F5344CB8AC3E}">
        <p14:creationId xmlns:p14="http://schemas.microsoft.com/office/powerpoint/2010/main" val="20327440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245210" y="2549032"/>
            <a:ext cx="2635139" cy="1372888"/>
          </a:xfrm>
          <a:prstGeom prst="rect">
            <a:avLst/>
          </a:prstGeom>
        </p:spPr>
      </p:pic>
      <p:pic>
        <p:nvPicPr>
          <p:cNvPr id="9" name="图片 8"/>
          <p:cNvPicPr>
            <a:picLocks noChangeAspect="1"/>
          </p:cNvPicPr>
          <p:nvPr/>
        </p:nvPicPr>
        <p:blipFill>
          <a:blip r:embed="rId5"/>
          <a:stretch>
            <a:fillRect/>
          </a:stretch>
        </p:blipFill>
        <p:spPr>
          <a:xfrm>
            <a:off x="6290020" y="4491618"/>
            <a:ext cx="2483632" cy="1535681"/>
          </a:xfrm>
          <a:prstGeom prst="rect">
            <a:avLst/>
          </a:prstGeom>
        </p:spPr>
      </p:pic>
      <p:pic>
        <p:nvPicPr>
          <p:cNvPr id="10" name="图片 9"/>
          <p:cNvPicPr>
            <a:picLocks noChangeAspect="1"/>
          </p:cNvPicPr>
          <p:nvPr/>
        </p:nvPicPr>
        <p:blipFill>
          <a:blip r:embed="rId6"/>
          <a:stretch>
            <a:fillRect/>
          </a:stretch>
        </p:blipFill>
        <p:spPr>
          <a:xfrm>
            <a:off x="4292083" y="849419"/>
            <a:ext cx="2341984" cy="1363178"/>
          </a:xfrm>
          <a:prstGeom prst="rect">
            <a:avLst/>
          </a:prstGeom>
        </p:spPr>
      </p:pic>
      <p:pic>
        <p:nvPicPr>
          <p:cNvPr id="11" name="图片 10"/>
          <p:cNvPicPr>
            <a:picLocks noChangeAspect="1"/>
          </p:cNvPicPr>
          <p:nvPr/>
        </p:nvPicPr>
        <p:blipFill>
          <a:blip r:embed="rId7"/>
          <a:stretch>
            <a:fillRect/>
          </a:stretch>
        </p:blipFill>
        <p:spPr>
          <a:xfrm>
            <a:off x="7344380" y="2500132"/>
            <a:ext cx="2347504" cy="1343991"/>
          </a:xfrm>
          <a:prstGeom prst="rect">
            <a:avLst/>
          </a:prstGeom>
        </p:spPr>
      </p:pic>
      <p:pic>
        <p:nvPicPr>
          <p:cNvPr id="13" name="图片 12"/>
          <p:cNvPicPr>
            <a:picLocks noChangeAspect="1"/>
          </p:cNvPicPr>
          <p:nvPr/>
        </p:nvPicPr>
        <p:blipFill>
          <a:blip r:embed="rId8"/>
          <a:stretch>
            <a:fillRect/>
          </a:stretch>
        </p:blipFill>
        <p:spPr>
          <a:xfrm>
            <a:off x="2530186" y="4556933"/>
            <a:ext cx="2700325" cy="1535681"/>
          </a:xfrm>
          <a:prstGeom prst="rect">
            <a:avLst/>
          </a:prstGeom>
        </p:spPr>
      </p:pic>
    </p:spTree>
    <p:custDataLst>
      <p:tags r:id="rId1"/>
    </p:custDataLst>
    <p:extLst>
      <p:ext uri="{BB962C8B-B14F-4D97-AF65-F5344CB8AC3E}">
        <p14:creationId xmlns:p14="http://schemas.microsoft.com/office/powerpoint/2010/main" val="4033584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a:t>
            </a:r>
            <a:r>
              <a:rPr lang="zh-CN" altLang="en-US" dirty="0" smtClean="0"/>
              <a:t>原语与</a:t>
            </a:r>
            <a:r>
              <a:rPr lang="zh-CN" altLang="en-US" dirty="0" smtClean="0"/>
              <a:t>面向对象</a:t>
            </a:r>
            <a:endParaRPr lang="zh-CN" altLang="en-US" dirty="0"/>
          </a:p>
        </p:txBody>
      </p:sp>
      <p:sp>
        <p:nvSpPr>
          <p:cNvPr id="3" name="文本框 2"/>
          <p:cNvSpPr txBox="1"/>
          <p:nvPr/>
        </p:nvSpPr>
        <p:spPr>
          <a:xfrm>
            <a:off x="931682" y="1436399"/>
            <a:ext cx="3402330" cy="4524315"/>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我们</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很容易发现这样的</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代码，某几个逻辑原语是通过另一个逻辑原语实现的，如右图</a:t>
            </a:r>
            <a:r>
              <a:rPr lang="en-US" altLang="zh-CN"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RetryTemplate</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altLang="zh-CN"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Spring.retry</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的代码</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那么就说明对应的逻辑原语具有依赖关系</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当被依赖的逻辑原语的实现改动时，所有依赖该逻辑原语的实现都会改变，而这些对于调用这些逻辑原语的方法都是无感知的，这是面向对象里的封装。</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通过这种方式，可以提供更友好的</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（减少输入的参数个数，也复用了代码简化代码量）</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5"/>
          <a:stretch>
            <a:fillRect/>
          </a:stretch>
        </p:blipFill>
        <p:spPr>
          <a:xfrm>
            <a:off x="5588264" y="766127"/>
            <a:ext cx="4322439" cy="5864860"/>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3505836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逻辑原语与</a:t>
            </a:r>
            <a:r>
              <a:rPr lang="zh-CN" altLang="en-US" dirty="0" smtClean="0"/>
              <a:t>面向对象</a:t>
            </a:r>
            <a:endParaRPr lang="zh-CN" altLang="en-US" dirty="0"/>
          </a:p>
        </p:txBody>
      </p:sp>
      <p:sp>
        <p:nvSpPr>
          <p:cNvPr id="3" name="文本框 2"/>
          <p:cNvSpPr txBox="1"/>
          <p:nvPr/>
        </p:nvSpPr>
        <p:spPr>
          <a:xfrm>
            <a:off x="838200" y="1456457"/>
            <a:ext cx="3402330" cy="4524315"/>
          </a:xfrm>
          <a:prstGeom prst="rect">
            <a:avLst/>
          </a:prstGeom>
          <a:noFill/>
        </p:spPr>
        <p:txBody>
          <a:bodyPr wrap="square" rtlCol="0" anchor="t">
            <a:spAutoFit/>
          </a:bodyPr>
          <a:lstStyle/>
          <a:p>
            <a:pPr marL="0" lvl="0" indent="0">
              <a:buNone/>
            </a:pP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总所周</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知，面向对象的三大思想是封装，继承，多态</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。而模板原语（抽象）与三者的联系紧密。</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有一个典型的案例，就是多个方法依赖某一个逻辑原语，而这个逻辑</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原语我们可能有多个实现（抽象）。</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我们基于这个逻辑原语实现了一个基于该逻辑原语的更高级的逻辑原语，那么当该逻辑原语的实现改变时，相关的方高级逻辑原语都会同步更新。</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右图是最经典的模板方法模式。</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图片 1"/>
          <p:cNvPicPr>
            <a:picLocks noChangeAspect="1"/>
          </p:cNvPicPr>
          <p:nvPr/>
        </p:nvPicPr>
        <p:blipFill>
          <a:blip r:embed="rId5"/>
          <a:stretch>
            <a:fillRect/>
          </a:stretch>
        </p:blipFill>
        <p:spPr>
          <a:xfrm>
            <a:off x="5198074" y="1204745"/>
            <a:ext cx="6065787" cy="5304738"/>
          </a:xfrm>
          <a:prstGeom prst="rect">
            <a:avLst/>
          </a:prstGeom>
          <a:effectLst>
            <a:innerShdw blurRad="63500" dist="50800" dir="13500000">
              <a:prstClr val="black">
                <a:alpha val="50000"/>
              </a:prstClr>
            </a:innerShdw>
          </a:effectLst>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逻辑原语与</a:t>
            </a:r>
            <a:r>
              <a:rPr lang="zh-CN" altLang="en-US" dirty="0" smtClean="0"/>
              <a:t>面向对象</a:t>
            </a:r>
            <a:endParaRPr lang="zh-CN" altLang="en-US" dirty="0"/>
          </a:p>
        </p:txBody>
      </p:sp>
      <p:pic>
        <p:nvPicPr>
          <p:cNvPr id="4" name="图片 3"/>
          <p:cNvPicPr>
            <a:picLocks noChangeAspect="1"/>
          </p:cNvPicPr>
          <p:nvPr/>
        </p:nvPicPr>
        <p:blipFill>
          <a:blip r:embed="rId5"/>
          <a:stretch>
            <a:fillRect/>
          </a:stretch>
        </p:blipFill>
        <p:spPr>
          <a:xfrm>
            <a:off x="647923" y="1226303"/>
            <a:ext cx="2841083" cy="717827"/>
          </a:xfrm>
          <a:prstGeom prst="rect">
            <a:avLst/>
          </a:prstGeom>
          <a:effectLst>
            <a:innerShdw blurRad="63500" dist="50800" dir="13500000">
              <a:prstClr val="black">
                <a:alpha val="50000"/>
              </a:prstClr>
            </a:innerShdw>
          </a:effectLst>
        </p:spPr>
      </p:pic>
      <p:pic>
        <p:nvPicPr>
          <p:cNvPr id="6" name="图片 5"/>
          <p:cNvPicPr>
            <a:picLocks noChangeAspect="1"/>
          </p:cNvPicPr>
          <p:nvPr/>
        </p:nvPicPr>
        <p:blipFill>
          <a:blip r:embed="rId6"/>
          <a:stretch>
            <a:fillRect/>
          </a:stretch>
        </p:blipFill>
        <p:spPr>
          <a:xfrm>
            <a:off x="3341330" y="2587830"/>
            <a:ext cx="2435939" cy="974376"/>
          </a:xfrm>
          <a:prstGeom prst="rect">
            <a:avLst/>
          </a:prstGeom>
          <a:effectLst>
            <a:innerShdw blurRad="63500" dist="50800" dir="13500000">
              <a:prstClr val="black">
                <a:alpha val="50000"/>
              </a:prstClr>
            </a:innerShdw>
          </a:effectLst>
        </p:spPr>
      </p:pic>
      <p:pic>
        <p:nvPicPr>
          <p:cNvPr id="7" name="图片 6"/>
          <p:cNvPicPr>
            <a:picLocks noChangeAspect="1"/>
          </p:cNvPicPr>
          <p:nvPr/>
        </p:nvPicPr>
        <p:blipFill>
          <a:blip r:embed="rId7"/>
          <a:stretch>
            <a:fillRect/>
          </a:stretch>
        </p:blipFill>
        <p:spPr>
          <a:xfrm>
            <a:off x="4131587" y="1089881"/>
            <a:ext cx="2219786" cy="1388508"/>
          </a:xfrm>
          <a:prstGeom prst="rect">
            <a:avLst/>
          </a:prstGeom>
          <a:effectLst>
            <a:innerShdw blurRad="63500" dist="50800" dir="13500000">
              <a:prstClr val="black">
                <a:alpha val="50000"/>
              </a:prstClr>
            </a:innerShdw>
          </a:effectLst>
        </p:spPr>
      </p:pic>
      <p:pic>
        <p:nvPicPr>
          <p:cNvPr id="8" name="图片 7"/>
          <p:cNvPicPr>
            <a:picLocks noChangeAspect="1"/>
          </p:cNvPicPr>
          <p:nvPr/>
        </p:nvPicPr>
        <p:blipFill>
          <a:blip r:embed="rId8"/>
          <a:stretch>
            <a:fillRect/>
          </a:stretch>
        </p:blipFill>
        <p:spPr>
          <a:xfrm>
            <a:off x="2449151" y="3727628"/>
            <a:ext cx="2311523" cy="1230547"/>
          </a:xfrm>
          <a:prstGeom prst="rect">
            <a:avLst/>
          </a:prstGeom>
          <a:effectLst>
            <a:innerShdw blurRad="63500" dist="50800" dir="13500000">
              <a:prstClr val="black">
                <a:alpha val="50000"/>
              </a:prstClr>
            </a:innerShdw>
          </a:effectLst>
        </p:spPr>
      </p:pic>
      <p:pic>
        <p:nvPicPr>
          <p:cNvPr id="9" name="图片 8"/>
          <p:cNvPicPr>
            <a:picLocks noChangeAspect="1"/>
          </p:cNvPicPr>
          <p:nvPr/>
        </p:nvPicPr>
        <p:blipFill>
          <a:blip r:embed="rId9"/>
          <a:stretch>
            <a:fillRect/>
          </a:stretch>
        </p:blipFill>
        <p:spPr>
          <a:xfrm>
            <a:off x="7788730" y="1089881"/>
            <a:ext cx="3098254" cy="2111481"/>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10"/>
          <a:stretch>
            <a:fillRect/>
          </a:stretch>
        </p:blipFill>
        <p:spPr>
          <a:xfrm>
            <a:off x="755934" y="5093978"/>
            <a:ext cx="3551189" cy="1553957"/>
          </a:xfrm>
          <a:prstGeom prst="rect">
            <a:avLst/>
          </a:prstGeom>
          <a:effectLst>
            <a:innerShdw blurRad="63500" dist="50800" dir="13500000">
              <a:prstClr val="black">
                <a:alpha val="50000"/>
              </a:prstClr>
            </a:innerShdw>
          </a:effectLst>
        </p:spPr>
      </p:pic>
      <p:pic>
        <p:nvPicPr>
          <p:cNvPr id="11" name="图片 10"/>
          <p:cNvPicPr>
            <a:picLocks noChangeAspect="1"/>
          </p:cNvPicPr>
          <p:nvPr/>
        </p:nvPicPr>
        <p:blipFill>
          <a:blip r:embed="rId11"/>
          <a:stretch>
            <a:fillRect/>
          </a:stretch>
        </p:blipFill>
        <p:spPr>
          <a:xfrm>
            <a:off x="7890578" y="3955373"/>
            <a:ext cx="2571599" cy="2692562"/>
          </a:xfrm>
          <a:prstGeom prst="rect">
            <a:avLst/>
          </a:prstGeom>
          <a:effectLst>
            <a:innerShdw blurRad="63500" dist="50800" dir="13500000">
              <a:prstClr val="black">
                <a:alpha val="50000"/>
              </a:prstClr>
            </a:innerShdw>
          </a:effectLst>
        </p:spPr>
      </p:pic>
      <p:cxnSp>
        <p:nvCxnSpPr>
          <p:cNvPr id="17" name="直接箭头连接符 16"/>
          <p:cNvCxnSpPr/>
          <p:nvPr/>
        </p:nvCxnSpPr>
        <p:spPr>
          <a:xfrm flipH="1" flipV="1">
            <a:off x="2383853" y="1834745"/>
            <a:ext cx="29833" cy="1878073"/>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2531528" y="1804287"/>
            <a:ext cx="809803" cy="783543"/>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2531528" y="1089881"/>
            <a:ext cx="1600059" cy="61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55934" y="1834745"/>
            <a:ext cx="1476520" cy="3259233"/>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3113903" y="3830595"/>
            <a:ext cx="5544065" cy="512306"/>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3113903" y="1482811"/>
            <a:ext cx="5544065" cy="2347784"/>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0409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逻辑原语与</a:t>
            </a:r>
            <a:r>
              <a:rPr lang="zh-CN" altLang="en-US" dirty="0" smtClean="0"/>
              <a:t>面向对象</a:t>
            </a:r>
            <a:endParaRPr lang="zh-CN" altLang="en-US" dirty="0"/>
          </a:p>
        </p:txBody>
      </p:sp>
      <p:sp>
        <p:nvSpPr>
          <p:cNvPr id="3" name="文本框 2"/>
          <p:cNvSpPr txBox="1"/>
          <p:nvPr/>
        </p:nvSpPr>
        <p:spPr>
          <a:xfrm>
            <a:off x="872601" y="1436592"/>
            <a:ext cx="3402330" cy="4524315"/>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实际上，我们是可以将</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matches</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抽出来作为一个接口，再调用接口，也就成了策略</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模式或者状态</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模式（使用模板原语的方式从继承变成委托，关系从组合变成聚合）。</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经常看到很多地方说委托优于继承，这种说法是不对的，两种方式都能实现类似的效果，只是留下来供于拓展的地方不同，继承的话，对于其实现类这个模板原语的实现是固定的，而委托是可以通过注入不同实现得到不同的效果。还有更低耦合的方式，就是把模板接口和入参一起</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传入。</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图片 3"/>
          <p:cNvPicPr>
            <a:picLocks noChangeAspect="1"/>
          </p:cNvPicPr>
          <p:nvPr/>
        </p:nvPicPr>
        <p:blipFill>
          <a:blip r:embed="rId5"/>
          <a:stretch>
            <a:fillRect/>
          </a:stretch>
        </p:blipFill>
        <p:spPr>
          <a:xfrm>
            <a:off x="9297792" y="854855"/>
            <a:ext cx="1697905" cy="288644"/>
          </a:xfrm>
          <a:prstGeom prst="rect">
            <a:avLst/>
          </a:prstGeom>
          <a:effectLst>
            <a:innerShdw blurRad="63500" dist="50800" dir="13500000">
              <a:prstClr val="black">
                <a:alpha val="50000"/>
              </a:prstClr>
            </a:innerShdw>
          </a:effectLst>
        </p:spPr>
      </p:pic>
      <p:pic>
        <p:nvPicPr>
          <p:cNvPr id="8" name="图片 7"/>
          <p:cNvPicPr>
            <a:picLocks noChangeAspect="1"/>
          </p:cNvPicPr>
          <p:nvPr/>
        </p:nvPicPr>
        <p:blipFill>
          <a:blip r:embed="rId6"/>
          <a:stretch>
            <a:fillRect/>
          </a:stretch>
        </p:blipFill>
        <p:spPr>
          <a:xfrm>
            <a:off x="7804896" y="5480308"/>
            <a:ext cx="3934480" cy="727966"/>
          </a:xfrm>
          <a:prstGeom prst="rect">
            <a:avLst/>
          </a:prstGeom>
          <a:effectLst>
            <a:innerShdw blurRad="63500" dist="50800" dir="13500000">
              <a:prstClr val="black">
                <a:alpha val="50000"/>
              </a:prstClr>
            </a:innerShdw>
          </a:effectLst>
        </p:spPr>
      </p:pic>
      <p:pic>
        <p:nvPicPr>
          <p:cNvPr id="10" name="图片 9"/>
          <p:cNvPicPr>
            <a:picLocks noChangeAspect="1"/>
          </p:cNvPicPr>
          <p:nvPr/>
        </p:nvPicPr>
        <p:blipFill>
          <a:blip r:embed="rId7"/>
          <a:stretch>
            <a:fillRect/>
          </a:stretch>
        </p:blipFill>
        <p:spPr>
          <a:xfrm>
            <a:off x="5192319" y="866154"/>
            <a:ext cx="2647619" cy="228571"/>
          </a:xfrm>
          <a:prstGeom prst="rect">
            <a:avLst/>
          </a:prstGeom>
          <a:effectLst>
            <a:innerShdw blurRad="63500" dist="50800" dir="13500000">
              <a:prstClr val="black">
                <a:alpha val="50000"/>
              </a:prstClr>
            </a:innerShdw>
          </a:effectLst>
        </p:spPr>
      </p:pic>
      <p:pic>
        <p:nvPicPr>
          <p:cNvPr id="11" name="图片 10"/>
          <p:cNvPicPr>
            <a:picLocks noChangeAspect="1"/>
          </p:cNvPicPr>
          <p:nvPr/>
        </p:nvPicPr>
        <p:blipFill>
          <a:blip r:embed="rId8"/>
          <a:stretch>
            <a:fillRect/>
          </a:stretch>
        </p:blipFill>
        <p:spPr>
          <a:xfrm>
            <a:off x="4555768" y="2280189"/>
            <a:ext cx="3075163" cy="521342"/>
          </a:xfrm>
          <a:prstGeom prst="rect">
            <a:avLst/>
          </a:prstGeom>
          <a:effectLst>
            <a:innerShdw blurRad="63500" dist="50800" dir="13500000">
              <a:prstClr val="black">
                <a:alpha val="50000"/>
              </a:prstClr>
            </a:innerShdw>
          </a:effectLst>
        </p:spPr>
      </p:pic>
      <p:pic>
        <p:nvPicPr>
          <p:cNvPr id="12" name="图片 11"/>
          <p:cNvPicPr>
            <a:picLocks noChangeAspect="1"/>
          </p:cNvPicPr>
          <p:nvPr/>
        </p:nvPicPr>
        <p:blipFill>
          <a:blip r:embed="rId9"/>
          <a:stretch>
            <a:fillRect/>
          </a:stretch>
        </p:blipFill>
        <p:spPr>
          <a:xfrm>
            <a:off x="4687329" y="3588467"/>
            <a:ext cx="2286936" cy="797055"/>
          </a:xfrm>
          <a:prstGeom prst="rect">
            <a:avLst/>
          </a:prstGeom>
          <a:effectLst>
            <a:innerShdw blurRad="63500" dist="50800" dir="13500000">
              <a:prstClr val="black">
                <a:alpha val="50000"/>
              </a:prstClr>
            </a:innerShdw>
          </a:effectLst>
        </p:spPr>
      </p:pic>
      <p:pic>
        <p:nvPicPr>
          <p:cNvPr id="13" name="图片 12"/>
          <p:cNvPicPr>
            <a:picLocks noChangeAspect="1"/>
          </p:cNvPicPr>
          <p:nvPr/>
        </p:nvPicPr>
        <p:blipFill>
          <a:blip r:embed="rId10"/>
          <a:stretch>
            <a:fillRect/>
          </a:stretch>
        </p:blipFill>
        <p:spPr>
          <a:xfrm>
            <a:off x="8559114" y="2280189"/>
            <a:ext cx="2659910" cy="563742"/>
          </a:xfrm>
          <a:prstGeom prst="rect">
            <a:avLst/>
          </a:prstGeom>
          <a:effectLst>
            <a:innerShdw blurRad="63500" dist="50800" dir="13500000">
              <a:prstClr val="black">
                <a:alpha val="50000"/>
              </a:prstClr>
            </a:innerShdw>
          </a:effectLst>
        </p:spPr>
      </p:pic>
      <p:pic>
        <p:nvPicPr>
          <p:cNvPr id="14" name="图片 13"/>
          <p:cNvPicPr>
            <a:picLocks noChangeAspect="1"/>
          </p:cNvPicPr>
          <p:nvPr/>
        </p:nvPicPr>
        <p:blipFill>
          <a:blip r:embed="rId11"/>
          <a:stretch>
            <a:fillRect/>
          </a:stretch>
        </p:blipFill>
        <p:spPr>
          <a:xfrm>
            <a:off x="7315200" y="3698750"/>
            <a:ext cx="2155755" cy="1008851"/>
          </a:xfrm>
          <a:prstGeom prst="rect">
            <a:avLst/>
          </a:prstGeom>
          <a:effectLst>
            <a:innerShdw blurRad="63500" dist="50800" dir="13500000">
              <a:prstClr val="black">
                <a:alpha val="50000"/>
              </a:prstClr>
            </a:innerShdw>
          </a:effectLst>
        </p:spPr>
      </p:pic>
      <p:cxnSp>
        <p:nvCxnSpPr>
          <p:cNvPr id="16" name="直接箭头连接符 15"/>
          <p:cNvCxnSpPr/>
          <p:nvPr/>
        </p:nvCxnSpPr>
        <p:spPr>
          <a:xfrm flipV="1">
            <a:off x="6013622" y="980439"/>
            <a:ext cx="205946" cy="1482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6310184" y="980439"/>
            <a:ext cx="3048000" cy="158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192319" y="2562060"/>
            <a:ext cx="244654" cy="1334437"/>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559114" y="2669059"/>
            <a:ext cx="799070" cy="1622855"/>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9588843" y="2669059"/>
            <a:ext cx="551935" cy="2990336"/>
          </a:xfrm>
          <a:prstGeom prst="straightConnector1">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570573" y="980439"/>
            <a:ext cx="1787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43382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逻辑原语与</a:t>
            </a:r>
            <a:r>
              <a:rPr lang="zh-CN" altLang="en-US" dirty="0" smtClean="0"/>
              <a:t>面向对象</a:t>
            </a:r>
            <a:endParaRPr lang="zh-CN" altLang="en-US" dirty="0"/>
          </a:p>
        </p:txBody>
      </p:sp>
      <p:sp>
        <p:nvSpPr>
          <p:cNvPr id="3" name="文本框 2"/>
          <p:cNvSpPr txBox="1"/>
          <p:nvPr/>
        </p:nvSpPr>
        <p:spPr>
          <a:xfrm>
            <a:off x="838200" y="1667205"/>
            <a:ext cx="5093255" cy="1477328"/>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有一个经典的对枚举和逻辑原语的运用。因为是抽象方法，每一个实现新的枚举都知道必须添加这块逻辑，对于调用该逻辑原语的方法们，这种改动是无改动的（最少知道原则以及依赖倒置原则）</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图片 5"/>
          <p:cNvPicPr>
            <a:picLocks noChangeAspect="1"/>
          </p:cNvPicPr>
          <p:nvPr/>
        </p:nvPicPr>
        <p:blipFill>
          <a:blip r:embed="rId5"/>
          <a:stretch>
            <a:fillRect/>
          </a:stretch>
        </p:blipFill>
        <p:spPr>
          <a:xfrm>
            <a:off x="838200" y="3663624"/>
            <a:ext cx="4885058" cy="2237215"/>
          </a:xfrm>
          <a:prstGeom prst="rect">
            <a:avLst/>
          </a:prstGeom>
          <a:effectLst>
            <a:innerShdw blurRad="63500" dist="50800" dir="13500000">
              <a:prstClr val="black">
                <a:alpha val="50000"/>
              </a:prstClr>
            </a:innerShdw>
          </a:effectLst>
        </p:spPr>
      </p:pic>
      <p:pic>
        <p:nvPicPr>
          <p:cNvPr id="7" name="图片 6"/>
          <p:cNvPicPr>
            <a:picLocks noChangeAspect="1"/>
          </p:cNvPicPr>
          <p:nvPr/>
        </p:nvPicPr>
        <p:blipFill>
          <a:blip r:embed="rId6"/>
          <a:stretch>
            <a:fillRect/>
          </a:stretch>
        </p:blipFill>
        <p:spPr>
          <a:xfrm>
            <a:off x="6331009" y="1667205"/>
            <a:ext cx="5492397" cy="4193833"/>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756885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5"/>
          <a:stretch>
            <a:fillRect/>
          </a:stretch>
        </p:blipFill>
        <p:spPr>
          <a:xfrm>
            <a:off x="4680598" y="1327960"/>
            <a:ext cx="3639959" cy="2382333"/>
          </a:xfrm>
          <a:prstGeom prst="rect">
            <a:avLst/>
          </a:prstGeom>
          <a:effectLst>
            <a:innerShdw blurRad="63500" dist="50800" dir="13500000">
              <a:prstClr val="black">
                <a:alpha val="50000"/>
              </a:prstClr>
            </a:innerShdw>
          </a:effectLst>
        </p:spPr>
      </p:pic>
      <p:sp>
        <p:nvSpPr>
          <p:cNvPr id="5" name="内容占位符 4"/>
          <p:cNvSpPr>
            <a:spLocks noGrp="1"/>
          </p:cNvSpPr>
          <p:nvPr>
            <p:ph sz="quarter" idx="13"/>
            <p:custDataLst>
              <p:tags r:id="rId2"/>
            </p:custDataLst>
          </p:nvPr>
        </p:nvSpPr>
        <p:spPr>
          <a:xfrm>
            <a:off x="838200" y="551815"/>
            <a:ext cx="3721100" cy="428625"/>
          </a:xfrm>
        </p:spPr>
        <p:txBody>
          <a:bodyPr>
            <a:normAutofit/>
          </a:bodyPr>
          <a:lstStyle/>
          <a:p>
            <a:pPr marL="0" lvl="0" indent="0">
              <a:buNone/>
            </a:pPr>
            <a:r>
              <a:rPr lang="zh-CN" altLang="en-US" dirty="0"/>
              <a:t>逻辑原语</a:t>
            </a:r>
            <a:r>
              <a:rPr lang="zh-CN" altLang="en-US" dirty="0" smtClean="0"/>
              <a:t>与面向接口</a:t>
            </a:r>
            <a:endParaRPr lang="zh-CN" altLang="en-US" dirty="0"/>
          </a:p>
        </p:txBody>
      </p:sp>
      <p:sp>
        <p:nvSpPr>
          <p:cNvPr id="3" name="文本框 2"/>
          <p:cNvSpPr txBox="1"/>
          <p:nvPr/>
        </p:nvSpPr>
        <p:spPr>
          <a:xfrm>
            <a:off x="838200" y="1327960"/>
            <a:ext cx="3402330" cy="5078313"/>
          </a:xfrm>
          <a:prstGeom prst="rect">
            <a:avLst/>
          </a:prstGeom>
          <a:noFill/>
        </p:spPr>
        <p:txBody>
          <a:bodyPr wrap="square" rtlCol="0" anchor="t">
            <a:spAutoFit/>
          </a:bodyPr>
          <a:lstStyle/>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在各种第三方框架或者</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JDK</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的设计中，我们会看到大量的接口，这些接口定义了一些逻辑原语，而框架底层就是基于这些逻辑原语进行组织构成更高级的逻辑原语，这就是面向接口编程（更宽泛点是</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面向逻辑原语编程</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这样我们需要更改某个框架的某部分功能时，只需要找到相关的</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抽象方法或者</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接口进行自己的实现然后注入。</a:t>
            </a:r>
            <a:endPar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buNone/>
            </a:pP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典型的如右图，一个是</a:t>
            </a:r>
            <a:r>
              <a:rPr lang="en-US" altLang="zh-CN"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Mybatis</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基于</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JDBC</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实现</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的自己</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的逻辑原语，</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另一个是</a:t>
            </a:r>
            <a:r>
              <a:rPr lang="en-US" altLang="zh-CN"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Spring</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底层</a:t>
            </a:r>
            <a:r>
              <a:rPr lang="en-US" altLang="zh-CN"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ConversionService</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暴露</a:t>
            </a:r>
            <a:r>
              <a:rPr lang="zh-CN" altLang="en-US"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的逻辑原语之一。</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图片 1"/>
          <p:cNvPicPr>
            <a:picLocks noChangeAspect="1"/>
          </p:cNvPicPr>
          <p:nvPr/>
        </p:nvPicPr>
        <p:blipFill>
          <a:blip r:embed="rId6"/>
          <a:stretch>
            <a:fillRect/>
          </a:stretch>
        </p:blipFill>
        <p:spPr>
          <a:xfrm>
            <a:off x="5893578" y="2843108"/>
            <a:ext cx="4084160" cy="1734370"/>
          </a:xfrm>
          <a:prstGeom prst="rect">
            <a:avLst/>
          </a:prstGeom>
          <a:ln>
            <a:noFill/>
          </a:ln>
          <a:effectLst>
            <a:innerShdw blurRad="63500" dist="50800" dir="13500000">
              <a:prstClr val="black">
                <a:alpha val="50000"/>
              </a:prstClr>
            </a:innerShdw>
          </a:effectLst>
        </p:spPr>
      </p:pic>
      <p:pic>
        <p:nvPicPr>
          <p:cNvPr id="6" name="图片 5"/>
          <p:cNvPicPr>
            <a:picLocks noChangeAspect="1"/>
          </p:cNvPicPr>
          <p:nvPr/>
        </p:nvPicPr>
        <p:blipFill>
          <a:blip r:embed="rId7"/>
          <a:stretch>
            <a:fillRect/>
          </a:stretch>
        </p:blipFill>
        <p:spPr>
          <a:xfrm>
            <a:off x="7711580" y="4258553"/>
            <a:ext cx="3342010" cy="1933775"/>
          </a:xfrm>
          <a:prstGeom prst="rect">
            <a:avLst/>
          </a:prstGeom>
          <a:effectLst>
            <a:innerShdw blurRad="63500" dist="50800" dir="13500000">
              <a:prstClr val="black">
                <a:alpha val="50000"/>
              </a:prstClr>
            </a:innerShdw>
          </a:effectLst>
        </p:spPr>
      </p:pic>
    </p:spTree>
    <p:custDataLst>
      <p:tags r:id="rId1"/>
    </p:custDataLst>
    <p:extLst>
      <p:ext uri="{BB962C8B-B14F-4D97-AF65-F5344CB8AC3E}">
        <p14:creationId xmlns:p14="http://schemas.microsoft.com/office/powerpoint/2010/main" val="17903948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0*i*1"/>
  <p:tag name="KSO_WM_UNIT_INDEX" val="1"/>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SLIDE_ID" val="custom20184161_1"/>
  <p:tag name="KSO_WM_SLIDE_INDEX" val="1"/>
  <p:tag name="KSO_WM_SLIDE_ITEM_CNT" val="0"/>
  <p:tag name="KSO_WM_SLIDE_LAYOUT" val="a"/>
  <p:tag name="KSO_WM_SLIDE_LAYOUT_CNT" val="1"/>
  <p:tag name="KSO_WM_SLIDE_TYPE" val="title"/>
  <p:tag name="KSO_WM_BEAUTIFY_FLAG" val="#wm#"/>
  <p:tag name="KSO_WM_TEMPLATE_THUMBS_INDEX" val="1、6、7、11、5、14、17"/>
  <p:tag name="KSO_WM_SLIDE_SUBTYPE" val="pureTxt"/>
  <p:tag name="KSO_WM_TEMPLATE_SUBCATEGORY" val="0"/>
  <p:tag name="KSO_WM_SPECIAL_SOURCE" val="bdnull"/>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全息高科技PPT模板"/>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184161_1*a*1"/>
  <p:tag name="KSO_WM_TEMPLATE_CATEGORY" val="custom"/>
  <p:tag name="KSO_WM_TEMPLATE_INDEX" val="2018416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0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0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1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1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1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1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2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2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2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2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3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3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3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3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4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4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4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4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5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5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5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5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2.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4.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6.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UNIT_COMPATIBLE" val="0"/>
  <p:tag name="KSO_WM_UNIT_HIGHLIGHT" val="0"/>
  <p:tag name="KSO_WM_UNIT_VALUE" val="528"/>
  <p:tag name="KSO_WM_UNIT_LAYERLEVEL" val="1"/>
  <p:tag name="KSO_WM_UNIT_INDEX" val="1"/>
  <p:tag name="KSO_WM_UNIT_ID" val="custom20184161_16*f*1"/>
  <p:tag name="KSO_WM_UNIT_TYPE" val="f"/>
  <p:tag name="KSO_WM_UNIT_PRESET_TEXT" val="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10;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8.xml><?xml version="1.0" encoding="utf-8"?>
<p:tagLst xmlns:a="http://schemas.openxmlformats.org/drawingml/2006/main" xmlns:r="http://schemas.openxmlformats.org/officeDocument/2006/relationships" xmlns:p="http://schemas.openxmlformats.org/presentationml/2006/main">
  <p:tag name="KSO_WM_SLIDE_SIZE" val="828*437"/>
  <p:tag name="KSO_WM_SLIDE_POSITION" val="66*43"/>
  <p:tag name="KSO_WM_SLIDE_LAYOUT_CNT" val="1"/>
  <p:tag name="KSO_WM_SLIDE_LAYOUT" val="f"/>
  <p:tag name="KSO_WM_BEAUTIFY_FLAG" val="#wm#"/>
  <p:tag name="KSO_WM_SLIDE_TYPE" val="text"/>
  <p:tag name="KSO_WM_SLIDE_ITEM_CNT" val="0"/>
  <p:tag name="KSO_WM_SLIDE_INDEX" val="16"/>
  <p:tag name="KSO_WM_SLIDE_ID" val="custom20184161_16"/>
  <p:tag name="KSO_WM_TAG_VERSION" val="1.0"/>
  <p:tag name="KSO_WM_TEMPLATE_INDEX" val="20184161"/>
  <p:tag name="KSO_WM_TEMPLATE_CATEGORY" val="custom"/>
  <p:tag name="KSO_WM_SLIDE_SUBTYPE" val="pureTxt"/>
  <p:tag name="KSO_WM_TEMPLATE_SUBCATEGORY" val="0"/>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6"/>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18"/>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161"/>
</p:tagLst>
</file>

<file path=ppt/tags/tag20.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5"/>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6"/>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7"/>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3"/>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3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3"/>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16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5*i*10"/>
  <p:tag name="KSO_WM_UNIT_INDEX" val="1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8*i*10"/>
  <p:tag name="KSO_WM_UNIT_INDEX" val="1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0*i*10"/>
  <p:tag name="KSO_WM_UNIT_INDEX" val="1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161"/>
  <p:tag name="KSO_WM_TAG_VERSION" val="1.0"/>
  <p:tag name="KSO_WM_BEAUTIFY_FLAG" val="#wm#"/>
  <p:tag name="KSO_WM_TEMPLATE_THUMBS_INDEX" val="1、6、7、11、5、14、17"/>
  <p:tag name="KSO_WM_TEMPLATE_SUBCATEGORY" val="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201800103">
      <a:dk1>
        <a:srgbClr val="000000"/>
      </a:dk1>
      <a:lt1>
        <a:srgbClr val="FFFFFF"/>
      </a:lt1>
      <a:dk2>
        <a:srgbClr val="FFFFFF"/>
      </a:dk2>
      <a:lt2>
        <a:srgbClr val="A5A5A5"/>
      </a:lt2>
      <a:accent1>
        <a:srgbClr val="3494BA"/>
      </a:accent1>
      <a:accent2>
        <a:srgbClr val="FFFFFF"/>
      </a:accent2>
      <a:accent3>
        <a:srgbClr val="53D9EB"/>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15181</TotalTime>
  <Words>1808</Words>
  <Application>Microsoft Office PowerPoint</Application>
  <PresentationFormat>宽屏</PresentationFormat>
  <Paragraphs>147</Paragraphs>
  <Slides>39</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方正黑体简体</vt:lpstr>
      <vt:lpstr>方正综艺简体</vt:lpstr>
      <vt:lpstr>黑体</vt:lpstr>
      <vt:lpstr>宋体</vt:lpstr>
      <vt:lpstr>微软雅黑</vt:lpstr>
      <vt:lpstr>Arial</vt:lpstr>
      <vt:lpstr>Calibri</vt:lpstr>
      <vt:lpstr>Office 主题​​</vt:lpstr>
      <vt:lpstr>逻辑原语</vt:lpstr>
      <vt:lpstr> 逻辑原语与面向对象、面向接口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基于逻辑原语组织逻辑框架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逻辑原语的组合与修饰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设计模式中的 逻辑原语与逻辑框架</dc:title>
  <dc:creator>赵雷</dc:creator>
  <cp:lastModifiedBy>赵雷</cp:lastModifiedBy>
  <cp:revision>106</cp:revision>
  <dcterms:created xsi:type="dcterms:W3CDTF">2020-11-04T12:24:00Z</dcterms:created>
  <dcterms:modified xsi:type="dcterms:W3CDTF">2020-12-25T02:54:34Z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